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7" r:id="rId1"/>
  </p:sldMasterIdLst>
  <p:notesMasterIdLst>
    <p:notesMasterId r:id="rId19"/>
  </p:notesMasterIdLst>
  <p:sldIdLst>
    <p:sldId id="256" r:id="rId2"/>
    <p:sldId id="258" r:id="rId3"/>
    <p:sldId id="259" r:id="rId4"/>
    <p:sldId id="262" r:id="rId5"/>
    <p:sldId id="275" r:id="rId6"/>
    <p:sldId id="269" r:id="rId7"/>
    <p:sldId id="263" r:id="rId8"/>
    <p:sldId id="264" r:id="rId9"/>
    <p:sldId id="273" r:id="rId10"/>
    <p:sldId id="272" r:id="rId11"/>
    <p:sldId id="268" r:id="rId12"/>
    <p:sldId id="265" r:id="rId13"/>
    <p:sldId id="266" r:id="rId14"/>
    <p:sldId id="274" r:id="rId15"/>
    <p:sldId id="260" r:id="rId16"/>
    <p:sldId id="270" r:id="rId17"/>
    <p:sldId id="271" r:id="rId1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686"/>
    <p:restoredTop sz="73984"/>
  </p:normalViewPr>
  <p:slideViewPr>
    <p:cSldViewPr snapToGrid="0" snapToObjects="1">
      <p:cViewPr varScale="1">
        <p:scale>
          <a:sx n="88" d="100"/>
          <a:sy n="88" d="100"/>
        </p:scale>
        <p:origin x="918" y="96"/>
      </p:cViewPr>
      <p:guideLst/>
    </p:cSldViewPr>
  </p:slideViewPr>
  <p:outlineViewPr>
    <p:cViewPr>
      <p:scale>
        <a:sx n="33" d="100"/>
        <a:sy n="33" d="100"/>
      </p:scale>
      <p:origin x="0" y="-3432"/>
    </p:cViewPr>
  </p:outlin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5971889225234"/>
          <c:y val="0.15854905380781201"/>
          <c:w val="0.46127754386862502"/>
          <c:h val="0.79696017886305703"/>
        </c:manualLayout>
      </c:layout>
      <c:pieChart>
        <c:varyColors val="1"/>
        <c:ser>
          <c:idx val="0"/>
          <c:order val="0"/>
          <c:tx>
            <c:strRef>
              <c:f>Sheet1!$B$1</c:f>
              <c:strCache>
                <c:ptCount val="1"/>
                <c:pt idx="0">
                  <c:v>利用者数</c:v>
                </c:pt>
              </c:strCache>
            </c:strRef>
          </c:tx>
          <c:dPt>
            <c:idx val="0"/>
            <c:bubble3D val="0"/>
            <c:spPr>
              <a:gradFill rotWithShape="1">
                <a:gsLst>
                  <a:gs pos="0">
                    <a:schemeClr val="accent1">
                      <a:tint val="96000"/>
                      <a:lumMod val="100000"/>
                    </a:schemeClr>
                  </a:gs>
                  <a:gs pos="78000">
                    <a:schemeClr val="accent1">
                      <a:shade val="94000"/>
                      <a:lumMod val="94000"/>
                    </a:schemeClr>
                  </a:gs>
                </a:gsLst>
                <a:lin ang="5400000" scaled="0"/>
              </a:gradFill>
              <a:ln>
                <a:noFill/>
              </a:ln>
              <a:effectLst>
                <a:outerShdw blurRad="38100" dist="25400" dir="5400000" rotWithShape="0">
                  <a:srgbClr val="000000">
                    <a:alpha val="35000"/>
                  </a:srgbClr>
                </a:outerShdw>
              </a:effectLst>
            </c:spPr>
            <c:extLst>
              <c:ext xmlns:c16="http://schemas.microsoft.com/office/drawing/2014/chart" uri="{C3380CC4-5D6E-409C-BE32-E72D297353CC}">
                <c16:uniqueId val="{00000002-82D9-DD4C-B227-BEF99B23F3D6}"/>
              </c:ext>
            </c:extLst>
          </c:dPt>
          <c:dPt>
            <c:idx val="1"/>
            <c:bubble3D val="0"/>
            <c:spPr>
              <a:gradFill rotWithShape="1">
                <a:gsLst>
                  <a:gs pos="0">
                    <a:schemeClr val="accent2">
                      <a:tint val="96000"/>
                      <a:lumMod val="100000"/>
                    </a:schemeClr>
                  </a:gs>
                  <a:gs pos="78000">
                    <a:schemeClr val="accent2">
                      <a:shade val="94000"/>
                      <a:lumMod val="94000"/>
                    </a:schemeClr>
                  </a:gs>
                </a:gsLst>
                <a:lin ang="5400000" scaled="0"/>
              </a:gradFill>
              <a:ln>
                <a:noFill/>
              </a:ln>
              <a:effectLst>
                <a:outerShdw blurRad="38100" dist="25400" dir="5400000" rotWithShape="0">
                  <a:srgbClr val="000000">
                    <a:alpha val="35000"/>
                  </a:srgbClr>
                </a:outerShdw>
              </a:effectLst>
            </c:spPr>
            <c:extLst>
              <c:ext xmlns:c16="http://schemas.microsoft.com/office/drawing/2014/chart" uri="{C3380CC4-5D6E-409C-BE32-E72D297353CC}">
                <c16:uniqueId val="{00000001-82D9-DD4C-B227-BEF99B23F3D6}"/>
              </c:ext>
            </c:extLst>
          </c:dPt>
          <c:dPt>
            <c:idx val="2"/>
            <c:bubble3D val="0"/>
            <c:spPr>
              <a:gradFill rotWithShape="1">
                <a:gsLst>
                  <a:gs pos="0">
                    <a:schemeClr val="accent3">
                      <a:tint val="96000"/>
                      <a:lumMod val="100000"/>
                    </a:schemeClr>
                  </a:gs>
                  <a:gs pos="78000">
                    <a:schemeClr val="accent3">
                      <a:shade val="94000"/>
                      <a:lumMod val="94000"/>
                    </a:schemeClr>
                  </a:gs>
                </a:gsLst>
                <a:lin ang="5400000" scaled="0"/>
              </a:gradFill>
              <a:ln>
                <a:noFill/>
              </a:ln>
              <a:effectLst>
                <a:outerShdw blurRad="38100" dist="25400" dir="5400000" rotWithShape="0">
                  <a:srgbClr val="000000">
                    <a:alpha val="35000"/>
                  </a:srgbClr>
                </a:outerShdw>
              </a:effectLst>
            </c:spPr>
            <c:extLst>
              <c:ext xmlns:c16="http://schemas.microsoft.com/office/drawing/2014/chart" uri="{C3380CC4-5D6E-409C-BE32-E72D297353CC}">
                <c16:uniqueId val="{00000003-82D9-DD4C-B227-BEF99B23F3D6}"/>
              </c:ext>
            </c:extLst>
          </c:dPt>
          <c:dLbls>
            <c:dLbl>
              <c:idx val="0"/>
              <c:layout>
                <c:manualLayout>
                  <c:x val="6.0228648520148503E-2"/>
                  <c:y val="-9.5171785959187502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2-82D9-DD4C-B227-BEF99B23F3D6}"/>
                </c:ext>
              </c:extLst>
            </c:dLbl>
            <c:dLbl>
              <c:idx val="1"/>
              <c:layout>
                <c:manualLayout>
                  <c:x val="-4.2669316437823498E-2"/>
                  <c:y val="0.106558132936086"/>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82D9-DD4C-B227-BEF99B23F3D6}"/>
                </c:ext>
              </c:extLst>
            </c:dLbl>
            <c:dLbl>
              <c:idx val="2"/>
              <c:layout>
                <c:manualLayout>
                  <c:x val="0.23361423543878901"/>
                  <c:y val="3.6777564966541297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82D9-DD4C-B227-BEF99B23F3D6}"/>
                </c:ext>
              </c:extLst>
            </c:dLbl>
            <c:spPr>
              <a:solidFill>
                <a:schemeClr val="lt1"/>
              </a:solidFill>
              <a:ln>
                <a:solidFill>
                  <a:schemeClr val="dk1">
                    <a:lumMod val="25000"/>
                    <a:lumOff val="75000"/>
                  </a:scheme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2">
                        <a:lumMod val="75000"/>
                      </a:schemeClr>
                    </a:solidFill>
                    <a:latin typeface="+mn-lt"/>
                    <a:ea typeface="+mn-ea"/>
                    <a:cs typeface="+mn-cs"/>
                  </a:defRPr>
                </a:pPr>
                <a:endParaRPr lang="ja-JP"/>
              </a:p>
            </c:txPr>
            <c:dLblPos val="inEnd"/>
            <c:showLegendKey val="0"/>
            <c:showVal val="0"/>
            <c:showCatName val="1"/>
            <c:showSerName val="0"/>
            <c:showPercent val="1"/>
            <c:showBubbleSize val="0"/>
            <c:separator>：</c:separator>
            <c:showLeaderLines val="1"/>
            <c:leaderLines>
              <c:spPr>
                <a:ln w="9525">
                  <a:solidFill>
                    <a:schemeClr val="tx2">
                      <a:lumMod val="35000"/>
                      <a:lumOff val="65000"/>
                    </a:schemeClr>
                  </a:solidFill>
                </a:ln>
                <a:effectLst/>
              </c:spPr>
            </c:leaderLines>
            <c:extLst>
              <c:ext xmlns:c15="http://schemas.microsoft.com/office/drawing/2012/chart" uri="{CE6537A1-D6FC-4f65-9D91-7224C49458BB}">
                <c15:spPr xmlns:c15="http://schemas.microsoft.com/office/drawing/2012/chart">
                  <a:prstGeom prst="rect">
                    <a:avLst/>
                  </a:prstGeom>
                  <a:noFill/>
                  <a:ln>
                    <a:noFill/>
                  </a:ln>
                </c15:spPr>
              </c:ext>
            </c:extLst>
          </c:dLbls>
          <c:cat>
            <c:strRef>
              <c:f>Sheet1!$A$2:$A$4</c:f>
              <c:strCache>
                <c:ptCount val="3"/>
                <c:pt idx="0">
                  <c:v>モバイル</c:v>
                </c:pt>
                <c:pt idx="1">
                  <c:v>デスクトップ</c:v>
                </c:pt>
                <c:pt idx="2">
                  <c:v>タブレット</c:v>
                </c:pt>
              </c:strCache>
            </c:strRef>
          </c:cat>
          <c:val>
            <c:numRef>
              <c:f>Sheet1!$B$2:$B$4</c:f>
              <c:numCache>
                <c:formatCode>General</c:formatCode>
                <c:ptCount val="3"/>
                <c:pt idx="0">
                  <c:v>117</c:v>
                </c:pt>
                <c:pt idx="1">
                  <c:v>44</c:v>
                </c:pt>
                <c:pt idx="2">
                  <c:v>9</c:v>
                </c:pt>
              </c:numCache>
            </c:numRef>
          </c:val>
          <c:extLst>
            <c:ext xmlns:c16="http://schemas.microsoft.com/office/drawing/2014/chart" uri="{C3380CC4-5D6E-409C-BE32-E72D297353CC}">
              <c16:uniqueId val="{00000000-82D9-DD4C-B227-BEF99B23F3D6}"/>
            </c:ext>
          </c:extLst>
        </c:ser>
        <c:dLbls>
          <c:dLblPos val="inEnd"/>
          <c:showLegendKey val="0"/>
          <c:showVal val="0"/>
          <c:showCatName val="1"/>
          <c:showSerName val="0"/>
          <c:showPercent val="0"/>
          <c:showBubbleSize val="0"/>
          <c:showLeaderLines val="1"/>
        </c:dLbls>
        <c:firstSliceAng val="0"/>
      </c:pieChart>
      <c:spPr>
        <a:noFill/>
        <a:ln>
          <a:noFill/>
        </a:ln>
        <a:effectLst/>
      </c:spPr>
    </c:plotArea>
    <c:legend>
      <c:legendPos val="b"/>
      <c:layout>
        <c:manualLayout>
          <c:xMode val="edge"/>
          <c:yMode val="edge"/>
          <c:x val="0.162762745088122"/>
          <c:y val="0.93164881416849898"/>
          <c:w val="0.50707052685966403"/>
          <c:h val="6.5348182828497803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D66A4A-6B04-0345-86BB-86914575B05F}" type="datetimeFigureOut">
              <a:rPr kumimoji="1" lang="ja-JP" altLang="en-US" smtClean="0"/>
              <a:t>2021/1/25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7A4288-A6BE-D940-99E5-ACAEFB100048}" type="slidenum">
              <a:rPr kumimoji="1" lang="ja-JP" altLang="en-US" smtClean="0"/>
              <a:t>‹#›</a:t>
            </a:fld>
            <a:endParaRPr kumimoji="1" lang="ja-JP" altLang="en-US"/>
          </a:p>
        </p:txBody>
      </p:sp>
    </p:spTree>
    <p:extLst>
      <p:ext uri="{BB962C8B-B14F-4D97-AF65-F5344CB8AC3E}">
        <p14:creationId xmlns:p14="http://schemas.microsoft.com/office/powerpoint/2010/main" val="196617535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dirty="0">
                <a:solidFill>
                  <a:schemeClr val="tx1"/>
                </a:solidFill>
                <a:effectLst/>
                <a:latin typeface="+mn-lt"/>
                <a:ea typeface="+mn-ea"/>
                <a:cs typeface="+mn-cs"/>
              </a:rPr>
              <a:t>それでは、発表を始めさせていただきます。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・チーム</a:t>
            </a:r>
            <a:r>
              <a:rPr kumimoji="1" lang="en-US" altLang="ja-JP" sz="1200" kern="1200" dirty="0" err="1">
                <a:solidFill>
                  <a:schemeClr val="tx1"/>
                </a:solidFill>
                <a:effectLst/>
                <a:latin typeface="+mn-lt"/>
                <a:ea typeface="+mn-ea"/>
                <a:cs typeface="+mn-cs"/>
              </a:rPr>
              <a:t>Medice</a:t>
            </a:r>
            <a:r>
              <a:rPr kumimoji="1" lang="en-US" altLang="ja-JP" sz="1200" kern="1200" dirty="0">
                <a:solidFill>
                  <a:schemeClr val="tx1"/>
                </a:solidFill>
                <a:effectLst/>
                <a:latin typeface="+mn-lt"/>
                <a:ea typeface="+mn-ea"/>
                <a:cs typeface="+mn-cs"/>
              </a:rPr>
              <a:t> Note</a:t>
            </a:r>
            <a:r>
              <a:rPr kumimoji="1" lang="ja-JP" altLang="en-US" sz="1200" kern="1200" dirty="0">
                <a:solidFill>
                  <a:schemeClr val="tx1"/>
                </a:solidFill>
                <a:effectLst/>
                <a:latin typeface="+mn-lt"/>
                <a:ea typeface="+mn-ea"/>
                <a:cs typeface="+mn-cs"/>
              </a:rPr>
              <a:t>は情報工学科</a:t>
            </a:r>
            <a:r>
              <a:rPr kumimoji="1" lang="en-US" altLang="ja-JP" sz="1200" kern="1200" dirty="0">
                <a:solidFill>
                  <a:schemeClr val="tx1"/>
                </a:solidFill>
                <a:effectLst/>
                <a:latin typeface="+mn-lt"/>
                <a:ea typeface="+mn-ea"/>
                <a:cs typeface="+mn-cs"/>
              </a:rPr>
              <a:t>4</a:t>
            </a:r>
            <a:r>
              <a:rPr kumimoji="1" lang="ja-JP" altLang="en-US" sz="1200" kern="1200" dirty="0">
                <a:solidFill>
                  <a:schemeClr val="tx1"/>
                </a:solidFill>
                <a:effectLst/>
                <a:latin typeface="+mn-lt"/>
                <a:ea typeface="+mn-ea"/>
                <a:cs typeface="+mn-cs"/>
              </a:rPr>
              <a:t>年のチームです。</a:t>
            </a:r>
          </a:p>
          <a:p>
            <a:r>
              <a:rPr kumimoji="1" lang="ja-JP" altLang="en-US" sz="1200" kern="1200" dirty="0">
                <a:solidFill>
                  <a:schemeClr val="tx1"/>
                </a:solidFill>
                <a:effectLst/>
                <a:latin typeface="+mn-lt"/>
                <a:ea typeface="+mn-ea"/>
                <a:cs typeface="+mn-cs"/>
              </a:rPr>
              <a:t>　　・リーダー宮田隼人　サブリーダー河原慎之介　メンバー梅崎タカヒト　山本大地　田中帝豪　計５人で進めてまいりました。</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次にシステムの概要説明に参ります。</a:t>
            </a:r>
            <a:endParaRPr kumimoji="1" lang="en-US" altLang="ja-JP" sz="1200" kern="1200" dirty="0">
              <a:solidFill>
                <a:schemeClr val="tx1"/>
              </a:solidFill>
              <a:effectLst/>
              <a:latin typeface="+mn-lt"/>
              <a:ea typeface="+mn-ea"/>
              <a:cs typeface="+mn-cs"/>
            </a:endParaRPr>
          </a:p>
          <a:p>
            <a:endParaRPr kumimoji="1" lang="ja-JP" altLang="en-US"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　　・開発運用は梅崎を中心として全員で分担</a:t>
            </a:r>
          </a:p>
          <a:p>
            <a:r>
              <a:rPr kumimoji="1" lang="ja-JP" altLang="en-US" sz="1200" kern="1200" dirty="0">
                <a:solidFill>
                  <a:schemeClr val="tx1"/>
                </a:solidFill>
                <a:effectLst/>
                <a:latin typeface="+mn-lt"/>
                <a:ea typeface="+mn-ea"/>
                <a:cs typeface="+mn-cs"/>
              </a:rPr>
              <a:t>　　・アプリの宣伝は山本・田中の２名が主に担当</a:t>
            </a:r>
          </a:p>
          <a:p>
            <a:r>
              <a:rPr kumimoji="1" lang="ja-JP" altLang="en-US" sz="1200" kern="1200" dirty="0">
                <a:solidFill>
                  <a:schemeClr val="tx1"/>
                </a:solidFill>
                <a:effectLst/>
                <a:latin typeface="+mn-lt"/>
                <a:ea typeface="+mn-ea"/>
                <a:cs typeface="+mn-cs"/>
              </a:rPr>
              <a:t>　　</a:t>
            </a:r>
            <a:endParaRPr kumimoji="1" lang="ja-JP" altLang="en-US" dirty="0"/>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1</a:t>
            </a:fld>
            <a:endParaRPr kumimoji="1" lang="ja-JP" altLang="en-US"/>
          </a:p>
        </p:txBody>
      </p:sp>
    </p:spTree>
    <p:extLst>
      <p:ext uri="{BB962C8B-B14F-4D97-AF65-F5344CB8AC3E}">
        <p14:creationId xmlns:p14="http://schemas.microsoft.com/office/powerpoint/2010/main" val="585565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LP</a:t>
            </a:r>
            <a:r>
              <a:rPr kumimoji="1" lang="ja-JP" altLang="en-US" dirty="0"/>
              <a:t>から実際にそこからアプリの画面まで遷移したのは</a:t>
            </a:r>
            <a:r>
              <a:rPr kumimoji="1" lang="en-US" altLang="ja-JP" dirty="0"/>
              <a:t>5</a:t>
            </a:r>
            <a:r>
              <a:rPr kumimoji="1" lang="ja-JP" altLang="en-US" dirty="0"/>
              <a:t>回　でわずか</a:t>
            </a:r>
            <a:r>
              <a:rPr kumimoji="1" lang="en-US" altLang="ja-JP" dirty="0"/>
              <a:t>2</a:t>
            </a:r>
            <a:r>
              <a:rPr kumimoji="1" lang="ja-JP" altLang="en-US" dirty="0"/>
              <a:t>％</a:t>
            </a:r>
            <a:endParaRPr kumimoji="1" lang="en-US" altLang="ja-JP" dirty="0"/>
          </a:p>
          <a:p>
            <a:r>
              <a:rPr kumimoji="1" lang="ja-JP" altLang="en-US" dirty="0"/>
              <a:t>そこからアカウントを作成しログインした人は一人でした。　</a:t>
            </a:r>
            <a:endParaRPr kumimoji="1" lang="en-US" altLang="ja-JP" dirty="0"/>
          </a:p>
          <a:p>
            <a:r>
              <a:rPr kumimoji="1" lang="ja-JP" altLang="en-US" dirty="0"/>
              <a:t>次は反省点と対策です。</a:t>
            </a:r>
          </a:p>
          <a:p>
            <a:endParaRPr kumimoji="1" lang="ja-JP" altLang="en-US" dirty="0"/>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10</a:t>
            </a:fld>
            <a:endParaRPr kumimoji="1" lang="ja-JP" altLang="en-US"/>
          </a:p>
        </p:txBody>
      </p:sp>
    </p:spTree>
    <p:extLst>
      <p:ext uri="{BB962C8B-B14F-4D97-AF65-F5344CB8AC3E}">
        <p14:creationId xmlns:p14="http://schemas.microsoft.com/office/powerpoint/2010/main" val="7637301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広告の効果を踏まえての反省としてはまず</a:t>
            </a:r>
            <a:endParaRPr lang="en-US" altLang="ja-JP" dirty="0"/>
          </a:p>
          <a:p>
            <a:r>
              <a:rPr lang="en-US" altLang="ja-JP" dirty="0"/>
              <a:t>LP</a:t>
            </a:r>
            <a:r>
              <a:rPr lang="ja-JP" altLang="en-US" dirty="0"/>
              <a:t>の離脱率が思ったより多かった</a:t>
            </a:r>
            <a:endParaRPr lang="en-US" altLang="ja-JP" dirty="0"/>
          </a:p>
          <a:p>
            <a:endParaRPr lang="en-US" altLang="ja-JP" dirty="0"/>
          </a:p>
          <a:p>
            <a:r>
              <a:rPr lang="ja-JP" altLang="en-US" dirty="0"/>
              <a:t>対策</a:t>
            </a:r>
            <a:endParaRPr lang="en-US" altLang="ja-JP" dirty="0"/>
          </a:p>
          <a:p>
            <a:r>
              <a:rPr lang="ja-JP" altLang="en-US" dirty="0"/>
              <a:t>・より魅力が伝わるよう、適切なアピールができる「文章や図表に修正」する</a:t>
            </a:r>
            <a:endParaRPr lang="en-US" altLang="ja-JP" dirty="0"/>
          </a:p>
          <a:p>
            <a:r>
              <a:rPr lang="ja-JP" altLang="en-US" dirty="0"/>
              <a:t>ユーザーに適切にアピールできていなかったことが非常に勿体なかった</a:t>
            </a:r>
            <a:endParaRPr lang="en-US" altLang="ja-JP" dirty="0"/>
          </a:p>
          <a:p>
            <a:endParaRPr lang="en-US" altLang="ja-JP" dirty="0"/>
          </a:p>
          <a:p>
            <a:r>
              <a:rPr kumimoji="1" lang="ja-JP" altLang="en-US" dirty="0"/>
              <a:t>病院・医薬品系の広告の直帰率は平均</a:t>
            </a:r>
            <a:r>
              <a:rPr kumimoji="1" lang="en-US" altLang="ja-JP" dirty="0"/>
              <a:t>55%</a:t>
            </a:r>
            <a:r>
              <a:rPr kumimoji="1" lang="ja-JP" altLang="en-US" dirty="0"/>
              <a:t>　</a:t>
            </a:r>
            <a:endParaRPr kumimoji="1" lang="en-US" altLang="ja-JP" dirty="0"/>
          </a:p>
          <a:p>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・そもそもユーザーに当アプリの「需要があるのか再検討」がある</a:t>
            </a:r>
            <a:endParaRPr lang="en-US" altLang="ja-JP" dirty="0"/>
          </a:p>
          <a:p>
            <a:endParaRPr kumimoji="1" lang="en-US" altLang="ja-JP" dirty="0"/>
          </a:p>
          <a:p>
            <a:r>
              <a:rPr lang="en-US" altLang="ja-JP" dirty="0"/>
              <a:t>(</a:t>
            </a:r>
            <a:r>
              <a:rPr lang="ja-JP" altLang="en-US" dirty="0"/>
              <a:t>需要があるのか再検討については、</a:t>
            </a:r>
            <a:r>
              <a:rPr lang="en-US" altLang="ja-JP" dirty="0"/>
              <a:t>google</a:t>
            </a:r>
            <a:r>
              <a:rPr lang="ja-JP" altLang="en-US" dirty="0"/>
              <a:t>広告のクリック回数</a:t>
            </a:r>
            <a:r>
              <a:rPr lang="en-US" altLang="ja-JP" dirty="0"/>
              <a:t>÷</a:t>
            </a:r>
            <a:r>
              <a:rPr lang="ja-JP" altLang="en-US" dirty="0"/>
              <a:t>表示回数からある程度分かる。</a:t>
            </a:r>
            <a:endParaRPr lang="en-US" altLang="ja-JP" dirty="0"/>
          </a:p>
          <a:p>
            <a:r>
              <a:rPr lang="ja-JP" altLang="en-US" dirty="0"/>
              <a:t>需要がないなら広告を見てもクリックしないはずという論法。</a:t>
            </a:r>
            <a:r>
              <a:rPr lang="en-US" altLang="ja-JP" dirty="0"/>
              <a:t>)</a:t>
            </a:r>
          </a:p>
          <a:p>
            <a:r>
              <a:rPr lang="en-US" altLang="ja-JP" dirty="0"/>
              <a:t>243÷16400=0.0151 </a:t>
            </a:r>
            <a:r>
              <a:rPr lang="ja-JP" altLang="en-US" dirty="0"/>
              <a:t>あんまし需要ない？</a:t>
            </a:r>
            <a:endParaRPr kumimoji="1" lang="en-US" altLang="ja-JP" dirty="0"/>
          </a:p>
          <a:p>
            <a:endParaRPr kumimoji="1" lang="en-US" altLang="ja-JP" dirty="0"/>
          </a:p>
          <a:p>
            <a:endParaRPr lang="en-US" altLang="ja-JP" dirty="0"/>
          </a:p>
          <a:p>
            <a:r>
              <a:rPr kumimoji="1" lang="ja-JP" altLang="en-US" dirty="0"/>
              <a:t>広告のクリック数が不十分な点</a:t>
            </a:r>
            <a:endParaRPr kumimoji="1" lang="en-US" altLang="ja-JP" dirty="0"/>
          </a:p>
          <a:p>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対策</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a:p>
          <a:p>
            <a:r>
              <a:rPr lang="ja-JP" altLang="en-US" dirty="0"/>
              <a:t>・長期間の開発だったので、より早い段階で広告を出すべきだった</a:t>
            </a:r>
            <a:endParaRPr lang="en-US" altLang="ja-JP" dirty="0"/>
          </a:p>
          <a:p>
            <a:r>
              <a:rPr lang="ja-JP" altLang="en-US" dirty="0"/>
              <a:t>オンラインでの開発がメインだったため話し合いがスムーズに行えなかったこと</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a:t>LP</a:t>
            </a:r>
            <a:r>
              <a:rPr lang="ja-JP" altLang="en-US" dirty="0"/>
              <a:t>の作成に拘るあまりに広告の実施が遅れてしまった。</a:t>
            </a:r>
            <a:endParaRPr kumimoji="1" lang="en-US" altLang="ja-JP" dirty="0"/>
          </a:p>
          <a:p>
            <a:endParaRPr lang="en-US" altLang="ja-JP" dirty="0"/>
          </a:p>
          <a:p>
            <a:r>
              <a:rPr lang="ja-JP" altLang="en-US" dirty="0"/>
              <a:t>・</a:t>
            </a:r>
            <a:r>
              <a:rPr lang="en-US" altLang="ja-JP" dirty="0"/>
              <a:t>Google</a:t>
            </a:r>
            <a:r>
              <a:rPr lang="ja-JP" altLang="en-US" dirty="0"/>
              <a:t>広告だけでなく他の媒体も検討すべきだった</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予算にはまだ余裕があったので、それを活かして多くのユーザーの目に広告を触れさせるべきだった。</a:t>
            </a:r>
            <a:endParaRPr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11</a:t>
            </a:fld>
            <a:endParaRPr kumimoji="1" lang="ja-JP" altLang="en-US"/>
          </a:p>
        </p:txBody>
      </p:sp>
    </p:spTree>
    <p:extLst>
      <p:ext uri="{BB962C8B-B14F-4D97-AF65-F5344CB8AC3E}">
        <p14:creationId xmlns:p14="http://schemas.microsoft.com/office/powerpoint/2010/main" val="18475596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見つかったバグの対処は全てできた。</a:t>
            </a:r>
            <a:endParaRPr kumimoji="1" lang="en-US" altLang="ja-JP" dirty="0"/>
          </a:p>
          <a:p>
            <a:r>
              <a:rPr lang="ja-JP" altLang="en-US" dirty="0"/>
              <a:t>スマホでの利便性向上対策をしたが、実際にスマホからのアクセスは</a:t>
            </a:r>
            <a:r>
              <a:rPr lang="en-US" altLang="ja-JP" dirty="0"/>
              <a:t>69%</a:t>
            </a:r>
            <a:r>
              <a:rPr lang="ja-JP" altLang="en-US" dirty="0"/>
              <a:t>と多く、適切な改善を行うことができました。</a:t>
            </a:r>
            <a:endParaRPr lang="en-US" altLang="ja-JP" dirty="0"/>
          </a:p>
          <a:p>
            <a:r>
              <a:rPr lang="ja-JP" altLang="en-US" dirty="0"/>
              <a:t>運用開発過程で見つかった改善点のほとんどの改善を実装することができました。</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また、今までの開発ではアプリを完成させて終わりだったが、今回の開発では運用開発費を利用して普段使うことのない広告について学習できた。</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今回の広告では</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a:t>1pv</a:t>
            </a:r>
            <a:r>
              <a:rPr lang="ja-JP" altLang="en-US" dirty="0"/>
              <a:t>あたりの単価平均</a:t>
            </a:r>
            <a:r>
              <a:rPr lang="en-US" altLang="ja-JP" dirty="0"/>
              <a:t>34</a:t>
            </a:r>
            <a:r>
              <a:rPr lang="ja-JP" altLang="en-US" dirty="0"/>
              <a:t>円</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１日あたりの金額を自分で設定できる（今回は</a:t>
            </a:r>
            <a:r>
              <a:rPr lang="en-US" altLang="ja-JP" dirty="0"/>
              <a:t>250</a:t>
            </a:r>
            <a:r>
              <a:rPr lang="ja-JP" altLang="en-US" dirty="0"/>
              <a:t>円、月</a:t>
            </a:r>
            <a:r>
              <a:rPr lang="en-US" altLang="ja-JP" dirty="0"/>
              <a:t>7500,</a:t>
            </a: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実際</a:t>
            </a:r>
            <a:r>
              <a:rPr lang="en-US" altLang="ja-JP" dirty="0"/>
              <a:t>5000</a:t>
            </a:r>
            <a:r>
              <a:rPr lang="ja-JP" altLang="en-US" dirty="0"/>
              <a:t>ほどだった）</a:t>
            </a:r>
          </a:p>
          <a:p>
            <a:endParaRPr kumimoji="1" lang="ja-JP" altLang="en-US" dirty="0"/>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12</a:t>
            </a:fld>
            <a:endParaRPr kumimoji="1" lang="ja-JP" altLang="en-US"/>
          </a:p>
        </p:txBody>
      </p:sp>
    </p:spTree>
    <p:extLst>
      <p:ext uri="{BB962C8B-B14F-4D97-AF65-F5344CB8AC3E}">
        <p14:creationId xmlns:p14="http://schemas.microsoft.com/office/powerpoint/2010/main" val="372566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全体についての反省点</a:t>
            </a:r>
            <a:endParaRPr kumimoji="1" lang="en-US" altLang="ja-JP" dirty="0"/>
          </a:p>
          <a:p>
            <a:endParaRPr kumimoji="1" lang="en-US" altLang="ja-JP" dirty="0"/>
          </a:p>
          <a:p>
            <a:r>
              <a:rPr lang="ja-JP" altLang="en-US" sz="1200" dirty="0"/>
              <a:t>集客が不十分だったことで</a:t>
            </a:r>
            <a:endParaRPr kumimoji="1" lang="en-US" altLang="ja-JP" dirty="0"/>
          </a:p>
          <a:p>
            <a:r>
              <a:rPr lang="ja-JP" altLang="en-US" dirty="0"/>
              <a:t>集客を最終目標としていたが、達成できませんでした。</a:t>
            </a:r>
            <a:endParaRPr lang="en-US" altLang="ja-JP" dirty="0"/>
          </a:p>
          <a:p>
            <a:endParaRPr kumimoji="1" lang="en-US" altLang="ja-JP" dirty="0"/>
          </a:p>
          <a:p>
            <a:r>
              <a:rPr kumimoji="1" lang="ja-JP" altLang="en-US" dirty="0"/>
              <a:t>チーム内でのコミュニケーション不足</a:t>
            </a:r>
            <a:endParaRPr kumimoji="1" lang="en-US" altLang="ja-JP" dirty="0"/>
          </a:p>
          <a:p>
            <a:r>
              <a:rPr kumimoji="1" lang="ja-JP" altLang="en-US" dirty="0"/>
              <a:t>オンラインでの開発がほとんどでスムーズに話し合いが進まなかった</a:t>
            </a:r>
            <a:endParaRPr kumimoji="1" lang="en-US" altLang="ja-JP" dirty="0"/>
          </a:p>
          <a:p>
            <a:r>
              <a:rPr kumimoji="1" lang="ja-JP" altLang="en-US" dirty="0"/>
              <a:t>話し合いがうまくできれば広告などももっと早い段階で出せた</a:t>
            </a:r>
            <a:endParaRPr kumimoji="1" lang="en-US" altLang="ja-JP" dirty="0"/>
          </a:p>
          <a:p>
            <a:endParaRPr kumimoji="1" lang="en-US" altLang="ja-JP" dirty="0"/>
          </a:p>
          <a:p>
            <a:r>
              <a:rPr kumimoji="1" lang="ja-JP" altLang="en-US" dirty="0"/>
              <a:t>全体を通した工期配分の問題</a:t>
            </a:r>
            <a:endParaRPr kumimoji="1" lang="en-US" altLang="ja-JP" dirty="0"/>
          </a:p>
          <a:p>
            <a:r>
              <a:rPr lang="ja-JP" altLang="en-US" dirty="0"/>
              <a:t>コミュニケーション不足が原因で優先度が高い広告やリリース作業が遅れが発生してしまった。チームで連携出来ていれば集客とかユーザーへのヒアリングなどの対策に力を入れることができた。</a:t>
            </a:r>
            <a:endParaRPr kumimoji="1" lang="ja-JP" altLang="en-US" dirty="0"/>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13</a:t>
            </a:fld>
            <a:endParaRPr kumimoji="1" lang="ja-JP" altLang="en-US"/>
          </a:p>
        </p:txBody>
      </p:sp>
    </p:spTree>
    <p:extLst>
      <p:ext uri="{BB962C8B-B14F-4D97-AF65-F5344CB8AC3E}">
        <p14:creationId xmlns:p14="http://schemas.microsoft.com/office/powerpoint/2010/main" val="12798282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トップページ</a:t>
            </a:r>
            <a:endParaRPr kumimoji="1" lang="en-US" altLang="ja-JP" dirty="0"/>
          </a:p>
          <a:p>
            <a:r>
              <a:rPr kumimoji="1" lang="ja-JP" altLang="en-US" dirty="0"/>
              <a:t>アカウントの作成やログイン、お問い合わせメールを送ることができます</a:t>
            </a:r>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15</a:t>
            </a:fld>
            <a:endParaRPr kumimoji="1" lang="ja-JP" altLang="en-US"/>
          </a:p>
        </p:txBody>
      </p:sp>
    </p:spTree>
    <p:extLst>
      <p:ext uri="{BB962C8B-B14F-4D97-AF65-F5344CB8AC3E}">
        <p14:creationId xmlns:p14="http://schemas.microsoft.com/office/powerpoint/2010/main" val="17473964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登録した薬の情報を表示する画面です。</a:t>
            </a:r>
            <a:endParaRPr kumimoji="1" lang="en-US" altLang="ja-JP" dirty="0"/>
          </a:p>
          <a:p>
            <a:r>
              <a:rPr kumimoji="1" lang="ja-JP" altLang="en-US" dirty="0"/>
              <a:t>薬名、病院名、個数、時間、処方日数などを登録してます。</a:t>
            </a:r>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16</a:t>
            </a:fld>
            <a:endParaRPr kumimoji="1" lang="ja-JP" altLang="en-US"/>
          </a:p>
        </p:txBody>
      </p:sp>
    </p:spTree>
    <p:extLst>
      <p:ext uri="{BB962C8B-B14F-4D97-AF65-F5344CB8AC3E}">
        <p14:creationId xmlns:p14="http://schemas.microsoft.com/office/powerpoint/2010/main" val="9485631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登録した薬の処方日数をカレンダーで確認できます。</a:t>
            </a:r>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17</a:t>
            </a:fld>
            <a:endParaRPr kumimoji="1" lang="ja-JP" altLang="en-US"/>
          </a:p>
        </p:txBody>
      </p:sp>
    </p:spTree>
    <p:extLst>
      <p:ext uri="{BB962C8B-B14F-4D97-AF65-F5344CB8AC3E}">
        <p14:creationId xmlns:p14="http://schemas.microsoft.com/office/powerpoint/2010/main" val="1529102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r>
              <a:rPr kumimoji="1" lang="ja-JP" altLang="en-US" sz="1200" b="0" i="0" u="none" strike="noStrike" kern="1200" dirty="0">
                <a:solidFill>
                  <a:schemeClr val="tx1"/>
                </a:solidFill>
                <a:effectLst/>
                <a:latin typeface="+mn-lt"/>
                <a:ea typeface="+mn-ea"/>
                <a:cs typeface="+mn-cs"/>
              </a:rPr>
              <a:t>当システムは、「お薬手帳」を</a:t>
            </a:r>
            <a:r>
              <a:rPr kumimoji="1" lang="en-US" altLang="ja-JP" sz="1200" b="0" i="0" u="none" strike="noStrike" kern="1200" dirty="0">
                <a:solidFill>
                  <a:schemeClr val="tx1"/>
                </a:solidFill>
                <a:effectLst/>
                <a:latin typeface="+mn-lt"/>
                <a:ea typeface="+mn-ea"/>
                <a:cs typeface="+mn-cs"/>
              </a:rPr>
              <a:t>web</a:t>
            </a:r>
            <a:r>
              <a:rPr kumimoji="1" lang="ja-JP" altLang="en-US" sz="1200" b="0" i="0" u="none" strike="noStrike" kern="1200" dirty="0">
                <a:solidFill>
                  <a:schemeClr val="tx1"/>
                </a:solidFill>
                <a:effectLst/>
                <a:latin typeface="+mn-lt"/>
                <a:ea typeface="+mn-ea"/>
                <a:cs typeface="+mn-cs"/>
              </a:rPr>
              <a:t>で管理する事ができるようにする</a:t>
            </a:r>
            <a:r>
              <a:rPr kumimoji="1" lang="en-US" altLang="ja-JP" sz="1200" b="0" i="0" u="none" strike="noStrike" kern="1200" dirty="0">
                <a:solidFill>
                  <a:schemeClr val="tx1"/>
                </a:solidFill>
                <a:effectLst/>
                <a:latin typeface="+mn-lt"/>
                <a:ea typeface="+mn-ea"/>
                <a:cs typeface="+mn-cs"/>
              </a:rPr>
              <a:t>web</a:t>
            </a:r>
            <a:r>
              <a:rPr kumimoji="1" lang="ja-JP" altLang="en-US" sz="1200" b="0" i="0" u="none" strike="noStrike" kern="1200" dirty="0">
                <a:solidFill>
                  <a:schemeClr val="tx1"/>
                </a:solidFill>
                <a:effectLst/>
                <a:latin typeface="+mn-lt"/>
                <a:ea typeface="+mn-ea"/>
                <a:cs typeface="+mn-cs"/>
              </a:rPr>
              <a:t>アプリケーションで、</a:t>
            </a:r>
          </a:p>
          <a:p>
            <a:pPr rtl="0"/>
            <a:r>
              <a:rPr kumimoji="1" lang="ja-JP" altLang="en-US" sz="1200" b="0" i="0" u="none" strike="noStrike" kern="1200" dirty="0">
                <a:solidFill>
                  <a:schemeClr val="tx1"/>
                </a:solidFill>
                <a:effectLst/>
                <a:latin typeface="+mn-lt"/>
                <a:ea typeface="+mn-ea"/>
                <a:cs typeface="+mn-cs"/>
              </a:rPr>
              <a:t>病院で処方されているお薬の管理や、</a:t>
            </a:r>
            <a:r>
              <a:rPr kumimoji="1" lang="en-US" altLang="ja-JP" sz="1200" b="0" i="0" u="none" strike="noStrike" kern="1200" dirty="0">
                <a:solidFill>
                  <a:schemeClr val="tx1"/>
                </a:solidFill>
                <a:effectLst/>
                <a:latin typeface="+mn-lt"/>
                <a:ea typeface="+mn-ea"/>
                <a:cs typeface="+mn-cs"/>
              </a:rPr>
              <a:t>LINE</a:t>
            </a:r>
            <a:r>
              <a:rPr kumimoji="1" lang="ja-JP" altLang="en-US" sz="1200" b="0" i="0" u="none" strike="noStrike" kern="1200" dirty="0">
                <a:solidFill>
                  <a:schemeClr val="tx1"/>
                </a:solidFill>
                <a:effectLst/>
                <a:latin typeface="+mn-lt"/>
                <a:ea typeface="+mn-ea"/>
                <a:cs typeface="+mn-cs"/>
              </a:rPr>
              <a:t>への通知による、飲み忘れの防止を提供するものとなっております。</a:t>
            </a:r>
            <a:endParaRPr kumimoji="1" lang="en-US" altLang="ja-JP" sz="1200" b="0" i="0" u="none" strike="noStrike" kern="1200" dirty="0">
              <a:solidFill>
                <a:schemeClr val="tx1"/>
              </a:solidFill>
              <a:effectLst/>
              <a:latin typeface="+mn-lt"/>
              <a:ea typeface="+mn-ea"/>
              <a:cs typeface="+mn-cs"/>
            </a:endParaRPr>
          </a:p>
          <a:p>
            <a:pPr rtl="0"/>
            <a:r>
              <a:rPr kumimoji="1" lang="ja-JP" altLang="en-US" sz="1200" b="0" i="0" u="none" strike="noStrike" kern="1200" dirty="0">
                <a:solidFill>
                  <a:schemeClr val="tx1"/>
                </a:solidFill>
                <a:effectLst/>
                <a:latin typeface="+mn-lt"/>
                <a:ea typeface="+mn-ea"/>
                <a:cs typeface="+mn-cs"/>
              </a:rPr>
              <a:t>次に開発背景についてお話します。</a:t>
            </a:r>
          </a:p>
          <a:p>
            <a:br>
              <a:rPr lang="ja-JP" altLang="en-US" dirty="0"/>
            </a:br>
            <a:br>
              <a:rPr lang="ja-JP" altLang="en-US" dirty="0"/>
            </a:br>
            <a:endParaRPr kumimoji="1" lang="ja-JP" altLang="en-US" dirty="0"/>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2</a:t>
            </a:fld>
            <a:endParaRPr kumimoji="1" lang="ja-JP" altLang="en-US"/>
          </a:p>
        </p:txBody>
      </p:sp>
    </p:spTree>
    <p:extLst>
      <p:ext uri="{BB962C8B-B14F-4D97-AF65-F5344CB8AC3E}">
        <p14:creationId xmlns:p14="http://schemas.microsoft.com/office/powerpoint/2010/main" val="1579011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グラフを見ていただくと、約</a:t>
            </a:r>
            <a:r>
              <a:rPr kumimoji="1" lang="en-US" altLang="ja-JP" dirty="0"/>
              <a:t>50</a:t>
            </a:r>
            <a:r>
              <a:rPr kumimoji="1" lang="ja-JP" altLang="en-US" dirty="0"/>
              <a:t>％以上の方に対して</a:t>
            </a:r>
            <a:r>
              <a:rPr kumimoji="1" lang="en-US" altLang="ja-JP" dirty="0"/>
              <a:t>3</a:t>
            </a:r>
            <a:r>
              <a:rPr kumimoji="1" lang="ja-JP" altLang="en-US" dirty="0"/>
              <a:t>種類以上の薬が処方されていることがわかります。</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そこで、ターゲットとしているのは、薬の飲み忘れが多い人や、多数の処方を受けており、薬の管理が煩雑で困っている人、また、家族の薬の管理に不安がある人です。</a:t>
            </a:r>
            <a:endParaRPr kumimoji="1" lang="en-US" altLang="ja-JP" sz="1200" b="0" i="0" u="none" strike="noStrike" kern="1200" dirty="0">
              <a:solidFill>
                <a:schemeClr val="tx1"/>
              </a:solidFill>
              <a:effectLst/>
              <a:latin typeface="+mn-lt"/>
              <a:ea typeface="+mn-ea"/>
              <a:cs typeface="+mn-cs"/>
            </a:endParaRPr>
          </a:p>
          <a:p>
            <a:r>
              <a:rPr kumimoji="1" lang="ja-JP" altLang="en-US" dirty="0"/>
              <a:t>子どもがいたりする若い子育て層など、複数人の薬をまとめて管理できるアプリケーションとなっています。</a:t>
            </a:r>
            <a:endParaRPr kumimoji="1" lang="en-US" altLang="ja-JP" dirty="0"/>
          </a:p>
          <a:p>
            <a:r>
              <a:rPr kumimoji="1" lang="ja-JP" altLang="en-US" dirty="0"/>
              <a:t>次は活用技術紹介です。</a:t>
            </a:r>
            <a:endParaRPr kumimoji="1" lang="en-US" altLang="ja-JP" dirty="0"/>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3</a:t>
            </a:fld>
            <a:endParaRPr kumimoji="1" lang="ja-JP" altLang="en-US"/>
          </a:p>
        </p:txBody>
      </p:sp>
    </p:spTree>
    <p:extLst>
      <p:ext uri="{BB962C8B-B14F-4D97-AF65-F5344CB8AC3E}">
        <p14:creationId xmlns:p14="http://schemas.microsoft.com/office/powerpoint/2010/main" val="30764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rtl="0">
              <a:spcBef>
                <a:spcPts val="0"/>
              </a:spcBef>
              <a:spcAft>
                <a:spcPts val="0"/>
              </a:spcAft>
            </a:pPr>
            <a:r>
              <a:rPr lang="ja-JP" altLang="en-US" sz="1800" b="0" i="0" u="none" strike="noStrike" dirty="0">
                <a:solidFill>
                  <a:srgbClr val="454545"/>
                </a:solidFill>
                <a:effectLst/>
                <a:latin typeface="Arial" panose="020B0604020202020204" pitchFamily="34" charset="0"/>
              </a:rPr>
              <a:t>アプリケーションサーバには</a:t>
            </a:r>
            <a:r>
              <a:rPr lang="en-US" altLang="ja-JP" sz="1800" b="0" i="0" u="none" strike="noStrike" dirty="0">
                <a:solidFill>
                  <a:srgbClr val="454545"/>
                </a:solidFill>
                <a:effectLst/>
                <a:latin typeface="Arial" panose="020B0604020202020204" pitchFamily="34" charset="0"/>
              </a:rPr>
              <a:t>GCP</a:t>
            </a:r>
            <a:r>
              <a:rPr lang="ja-JP" altLang="en-US" sz="1800" b="0" i="0" u="none" strike="noStrike" dirty="0">
                <a:solidFill>
                  <a:srgbClr val="454545"/>
                </a:solidFill>
                <a:effectLst/>
                <a:latin typeface="Arial" panose="020B0604020202020204" pitchFamily="34" charset="0"/>
              </a:rPr>
              <a:t>の</a:t>
            </a:r>
            <a:r>
              <a:rPr lang="en-US" altLang="ja-JP" sz="1800" b="0" i="0" u="none" strike="noStrike" dirty="0">
                <a:solidFill>
                  <a:srgbClr val="454545"/>
                </a:solidFill>
                <a:effectLst/>
                <a:latin typeface="Arial" panose="020B0604020202020204" pitchFamily="34" charset="0"/>
              </a:rPr>
              <a:t>Compute Engine</a:t>
            </a:r>
            <a:r>
              <a:rPr lang="ja-JP" altLang="en-US" sz="1800" b="0" i="0" u="none" strike="noStrike" dirty="0">
                <a:solidFill>
                  <a:srgbClr val="454545"/>
                </a:solidFill>
                <a:effectLst/>
                <a:latin typeface="Arial" panose="020B0604020202020204" pitchFamily="34" charset="0"/>
              </a:rPr>
              <a:t>を利用して、</a:t>
            </a:r>
            <a:r>
              <a:rPr lang="ja-JP" altLang="en-US" sz="1800" b="0" i="0" u="none" strike="noStrike" dirty="0">
                <a:solidFill>
                  <a:srgbClr val="000000"/>
                </a:solidFill>
                <a:effectLst/>
                <a:latin typeface="Arial" panose="020B0604020202020204" pitchFamily="34" charset="0"/>
              </a:rPr>
              <a:t>インスタンス上に</a:t>
            </a:r>
            <a:r>
              <a:rPr lang="en-US" altLang="ja-JP" sz="1800" b="0" i="0" u="none" strike="noStrike" dirty="0">
                <a:solidFill>
                  <a:srgbClr val="000000"/>
                </a:solidFill>
                <a:effectLst/>
                <a:latin typeface="Arial" panose="020B0604020202020204" pitchFamily="34" charset="0"/>
              </a:rPr>
              <a:t>Nginx</a:t>
            </a:r>
            <a:r>
              <a:rPr lang="ja-JP" altLang="en-US" sz="1800" b="0" i="0" u="none" strike="noStrike" dirty="0">
                <a:solidFill>
                  <a:srgbClr val="000000"/>
                </a:solidFill>
                <a:effectLst/>
                <a:latin typeface="Arial" panose="020B0604020202020204" pitchFamily="34" charset="0"/>
              </a:rPr>
              <a:t>や</a:t>
            </a:r>
            <a:r>
              <a:rPr lang="en-US" altLang="ja-JP" sz="1800" b="0" i="0" u="none" strike="noStrike" dirty="0">
                <a:solidFill>
                  <a:srgbClr val="000000"/>
                </a:solidFill>
                <a:effectLst/>
                <a:latin typeface="Arial" panose="020B0604020202020204" pitchFamily="34" charset="0"/>
              </a:rPr>
              <a:t>MariaDB</a:t>
            </a:r>
            <a:r>
              <a:rPr lang="ja-JP" altLang="en-US" sz="1800" b="0" i="0" u="none" strike="noStrike" dirty="0">
                <a:solidFill>
                  <a:srgbClr val="000000"/>
                </a:solidFill>
                <a:effectLst/>
                <a:latin typeface="Arial" panose="020B0604020202020204" pitchFamily="34" charset="0"/>
              </a:rPr>
              <a:t>を構築しています。</a:t>
            </a:r>
            <a:endParaRPr lang="ja-JP" altLang="en-US" b="0" dirty="0">
              <a:effectLst/>
            </a:endParaRPr>
          </a:p>
          <a:p>
            <a:pPr rtl="0">
              <a:spcBef>
                <a:spcPts val="0"/>
              </a:spcBef>
              <a:spcAft>
                <a:spcPts val="0"/>
              </a:spcAft>
            </a:pPr>
            <a:r>
              <a:rPr lang="ja-JP" altLang="en-US" sz="1800" b="0" i="0" u="none" strike="noStrike" dirty="0">
                <a:solidFill>
                  <a:srgbClr val="000000"/>
                </a:solidFill>
                <a:effectLst/>
                <a:latin typeface="Arial" panose="020B0604020202020204" pitchFamily="34" charset="0"/>
              </a:rPr>
              <a:t>アプリケーション作成には、フレームワークとして</a:t>
            </a:r>
            <a:r>
              <a:rPr lang="en-US" altLang="ja-JP" sz="1800" b="0" i="0" u="none" strike="noStrike" dirty="0">
                <a:solidFill>
                  <a:srgbClr val="000000"/>
                </a:solidFill>
                <a:effectLst/>
                <a:latin typeface="Arial" panose="020B0604020202020204" pitchFamily="34" charset="0"/>
              </a:rPr>
              <a:t>Koa.js</a:t>
            </a:r>
            <a:r>
              <a:rPr lang="ja-JP" altLang="en-US" sz="1800" b="0" i="0" u="none" strike="noStrike" dirty="0">
                <a:solidFill>
                  <a:srgbClr val="000000"/>
                </a:solidFill>
                <a:effectLst/>
                <a:latin typeface="Arial" panose="020B0604020202020204" pitchFamily="34" charset="0"/>
              </a:rPr>
              <a:t>を使用した</a:t>
            </a:r>
            <a:r>
              <a:rPr lang="en-US" altLang="ja-JP" sz="1800" b="0" i="0" u="none" strike="noStrike" dirty="0">
                <a:solidFill>
                  <a:srgbClr val="000000"/>
                </a:solidFill>
                <a:effectLst/>
                <a:latin typeface="Arial" panose="020B0604020202020204" pitchFamily="34" charset="0"/>
              </a:rPr>
              <a:t>Node.js</a:t>
            </a:r>
            <a:r>
              <a:rPr lang="ja-JP" altLang="en-US" sz="1800" b="0" i="0" u="none" strike="noStrike" dirty="0">
                <a:solidFill>
                  <a:srgbClr val="000000"/>
                </a:solidFill>
                <a:effectLst/>
                <a:latin typeface="Arial" panose="020B0604020202020204" pitchFamily="34" charset="0"/>
              </a:rPr>
              <a:t>アプリケーションで開発を行いました</a:t>
            </a:r>
            <a:endParaRPr lang="en-US" altLang="ja-JP" sz="1800" b="0" i="0" u="none" strike="noStrike" dirty="0">
              <a:solidFill>
                <a:srgbClr val="000000"/>
              </a:solidFill>
              <a:effectLst/>
              <a:latin typeface="Arial" panose="020B0604020202020204" pitchFamily="34" charset="0"/>
            </a:endParaRPr>
          </a:p>
          <a:p>
            <a:pPr rtl="0">
              <a:spcBef>
                <a:spcPts val="0"/>
              </a:spcBef>
              <a:spcAft>
                <a:spcPts val="0"/>
              </a:spcAft>
            </a:pPr>
            <a:r>
              <a:rPr lang="ja-JP" altLang="en-US" b="0" dirty="0">
                <a:effectLst/>
              </a:rPr>
              <a:t>文字認識機能には</a:t>
            </a:r>
            <a:r>
              <a:rPr lang="en-US" altLang="ja-JP" b="0" dirty="0">
                <a:effectLst/>
              </a:rPr>
              <a:t>cloud vision </a:t>
            </a:r>
            <a:r>
              <a:rPr lang="en-US" altLang="ja-JP" b="0" dirty="0" err="1">
                <a:effectLst/>
              </a:rPr>
              <a:t>api</a:t>
            </a:r>
            <a:r>
              <a:rPr lang="ja-JP" altLang="en-US" b="0" dirty="0">
                <a:effectLst/>
              </a:rPr>
              <a:t>を利用しました。</a:t>
            </a:r>
          </a:p>
          <a:p>
            <a:pPr rtl="0">
              <a:spcBef>
                <a:spcPts val="0"/>
              </a:spcBef>
              <a:spcAft>
                <a:spcPts val="0"/>
              </a:spcAft>
            </a:pPr>
            <a:r>
              <a:rPr lang="ja-JP" altLang="en-US" sz="1800" b="0" i="0" u="none" strike="noStrike" dirty="0">
                <a:solidFill>
                  <a:srgbClr val="454545"/>
                </a:solidFill>
                <a:effectLst/>
                <a:latin typeface="Arial" panose="020B0604020202020204" pitchFamily="34" charset="0"/>
              </a:rPr>
              <a:t>また、開発の環境には、主に</a:t>
            </a:r>
            <a:r>
              <a:rPr lang="en-US" altLang="ja-JP" sz="1800" b="0" i="0" u="none" strike="noStrike" dirty="0">
                <a:solidFill>
                  <a:srgbClr val="454545"/>
                </a:solidFill>
                <a:effectLst/>
                <a:latin typeface="Arial" panose="020B0604020202020204" pitchFamily="34" charset="0"/>
              </a:rPr>
              <a:t>WebStorm</a:t>
            </a:r>
            <a:r>
              <a:rPr lang="ja-JP" altLang="en-US" sz="1800" b="0" i="0" u="none" strike="noStrike" dirty="0">
                <a:solidFill>
                  <a:srgbClr val="454545"/>
                </a:solidFill>
                <a:effectLst/>
                <a:latin typeface="Arial" panose="020B0604020202020204" pitchFamily="34" charset="0"/>
              </a:rPr>
              <a:t>を利用いたしました。</a:t>
            </a:r>
            <a:endParaRPr lang="en-US" altLang="ja-JP" sz="1800" b="0" i="0" u="none" strike="noStrike" dirty="0">
              <a:solidFill>
                <a:srgbClr val="45454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次は、動作デモをお見せします。</a:t>
            </a:r>
          </a:p>
          <a:p>
            <a:pPr rtl="0">
              <a:spcBef>
                <a:spcPts val="0"/>
              </a:spcBef>
              <a:spcAft>
                <a:spcPts val="0"/>
              </a:spcAft>
            </a:pPr>
            <a:endParaRPr lang="ja-JP" altLang="en-US" b="0" dirty="0">
              <a:effectLst/>
            </a:endParaRPr>
          </a:p>
          <a:p>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EA5E3ABA-833B-4A5E-949C-A3AFE32D596C}" type="slidenum">
              <a:rPr kumimoji="1" lang="ja-JP" altLang="en-US" smtClean="0"/>
              <a:t>4</a:t>
            </a:fld>
            <a:endParaRPr kumimoji="1" lang="ja-JP" altLang="en-US"/>
          </a:p>
        </p:txBody>
      </p:sp>
    </p:spTree>
    <p:extLst>
      <p:ext uri="{BB962C8B-B14F-4D97-AF65-F5344CB8AC3E}">
        <p14:creationId xmlns:p14="http://schemas.microsoft.com/office/powerpoint/2010/main" val="6225749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次はアプリの問題点と実施した対策についてです。</a:t>
            </a:r>
          </a:p>
        </p:txBody>
      </p:sp>
      <p:sp>
        <p:nvSpPr>
          <p:cNvPr id="4" name="スライド番号プレースホルダー 3"/>
          <p:cNvSpPr>
            <a:spLocks noGrp="1"/>
          </p:cNvSpPr>
          <p:nvPr>
            <p:ph type="sldNum" sz="quarter" idx="5"/>
          </p:nvPr>
        </p:nvSpPr>
        <p:spPr/>
        <p:txBody>
          <a:bodyPr/>
          <a:lstStyle/>
          <a:p>
            <a:fld id="{FB7A4288-A6BE-D940-99E5-ACAEFB100048}" type="slidenum">
              <a:rPr kumimoji="1" lang="ja-JP" altLang="en-US" smtClean="0"/>
              <a:t>5</a:t>
            </a:fld>
            <a:endParaRPr kumimoji="1" lang="ja-JP" altLang="en-US"/>
          </a:p>
        </p:txBody>
      </p:sp>
    </p:spTree>
    <p:extLst>
      <p:ext uri="{BB962C8B-B14F-4D97-AF65-F5344CB8AC3E}">
        <p14:creationId xmlns:p14="http://schemas.microsoft.com/office/powerpoint/2010/main" val="1783016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スマートフォンでの利用が不便に関しては</a:t>
            </a:r>
            <a:endParaRPr lang="en-US" altLang="ja-JP" dirty="0"/>
          </a:p>
          <a:p>
            <a:r>
              <a:rPr lang="ja-JP" altLang="en-US" dirty="0"/>
              <a:t>　　→ 薬情報一括登録機能の実装と不要なページの削除、</a:t>
            </a:r>
            <a:endParaRPr lang="en-US" altLang="ja-JP" dirty="0"/>
          </a:p>
          <a:p>
            <a:r>
              <a:rPr lang="ja-JP" altLang="en-US" dirty="0"/>
              <a:t>　　　スマートフォン向けレイアウトの修正と表示レイアウトの選択機能の実装</a:t>
            </a:r>
            <a:endParaRPr lang="en-US" altLang="ja-JP" dirty="0"/>
          </a:p>
          <a:p>
            <a:endParaRPr lang="ja-JP" altLang="en-US" dirty="0"/>
          </a:p>
          <a:p>
            <a:r>
              <a:rPr lang="ja-JP" altLang="en-US" dirty="0"/>
              <a:t>・機能の不足 にかんしては、</a:t>
            </a:r>
            <a:endParaRPr lang="en-US" altLang="ja-JP" dirty="0"/>
          </a:p>
          <a:p>
            <a:r>
              <a:rPr lang="ja-JP" altLang="en-US" dirty="0"/>
              <a:t>　　→ 文字認識機能の実装・カレンダー機能の実装</a:t>
            </a:r>
            <a:endParaRPr lang="en-US" altLang="ja-JP" dirty="0"/>
          </a:p>
          <a:p>
            <a:endParaRPr lang="ja-JP" altLang="en-US" dirty="0"/>
          </a:p>
          <a:p>
            <a:r>
              <a:rPr lang="ja-JP" altLang="en-US" dirty="0"/>
              <a:t>・各機能の利用手順が分かりづらい 問題に関しては</a:t>
            </a:r>
            <a:endParaRPr lang="en-US" altLang="ja-JP" dirty="0"/>
          </a:p>
          <a:p>
            <a:r>
              <a:rPr lang="ja-JP" altLang="en-US" dirty="0"/>
              <a:t>　　→ 操作手順の追加改善・チュートリアル機能の実装</a:t>
            </a:r>
          </a:p>
          <a:p>
            <a:endParaRPr lang="en-US" altLang="ja-JP" dirty="0"/>
          </a:p>
          <a:p>
            <a:r>
              <a:rPr lang="ja-JP" altLang="en-US" dirty="0"/>
              <a:t>実施した結果</a:t>
            </a:r>
            <a:endParaRPr lang="en-US" altLang="ja-JP" dirty="0"/>
          </a:p>
          <a:p>
            <a:r>
              <a:rPr lang="ja-JP" altLang="en-US" dirty="0"/>
              <a:t>すべての改善策を、実装することができた。</a:t>
            </a:r>
          </a:p>
          <a:p>
            <a:r>
              <a:rPr lang="ja-JP" altLang="en-US" dirty="0"/>
              <a:t>全体の改善を通して、アプリの「利用のしやすさ」を向上できた。</a:t>
            </a:r>
            <a:endParaRPr lang="en-US" altLang="ja-JP" dirty="0"/>
          </a:p>
          <a:p>
            <a:endParaRPr lang="en-US" altLang="ja-JP" dirty="0"/>
          </a:p>
          <a:p>
            <a:r>
              <a:rPr lang="ja-JP" altLang="en-US" dirty="0"/>
              <a:t>次は集客対策についてです。</a:t>
            </a:r>
          </a:p>
          <a:p>
            <a:endParaRPr kumimoji="1" lang="ja-JP" altLang="en-US" dirty="0"/>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6</a:t>
            </a:fld>
            <a:endParaRPr kumimoji="1" lang="ja-JP" altLang="en-US"/>
          </a:p>
        </p:txBody>
      </p:sp>
    </p:spTree>
    <p:extLst>
      <p:ext uri="{BB962C8B-B14F-4D97-AF65-F5344CB8AC3E}">
        <p14:creationId xmlns:p14="http://schemas.microsoft.com/office/powerpoint/2010/main" val="2045649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次は、集客対策の効果についてです。</a:t>
            </a:r>
            <a:endParaRPr kumimoji="1" lang="en-US" altLang="ja-JP" dirty="0"/>
          </a:p>
        </p:txBody>
      </p:sp>
      <p:sp>
        <p:nvSpPr>
          <p:cNvPr id="4" name="スライド番号プレースホルダー 3"/>
          <p:cNvSpPr>
            <a:spLocks noGrp="1"/>
          </p:cNvSpPr>
          <p:nvPr>
            <p:ph type="sldNum" sz="quarter" idx="5"/>
          </p:nvPr>
        </p:nvSpPr>
        <p:spPr/>
        <p:txBody>
          <a:bodyPr/>
          <a:lstStyle/>
          <a:p>
            <a:fld id="{FB7A4288-A6BE-D940-99E5-ACAEFB100048}" type="slidenum">
              <a:rPr kumimoji="1" lang="ja-JP" altLang="en-US" smtClean="0"/>
              <a:t>7</a:t>
            </a:fld>
            <a:endParaRPr kumimoji="1" lang="ja-JP" altLang="en-US"/>
          </a:p>
        </p:txBody>
      </p:sp>
    </p:spTree>
    <p:extLst>
      <p:ext uri="{BB962C8B-B14F-4D97-AF65-F5344CB8AC3E}">
        <p14:creationId xmlns:p14="http://schemas.microsoft.com/office/powerpoint/2010/main" val="3431269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広告を実施する前は利用者はいませんでした。</a:t>
            </a:r>
            <a:endParaRPr kumimoji="1" lang="en-US" altLang="ja-JP" dirty="0"/>
          </a:p>
          <a:p>
            <a:r>
              <a:rPr kumimoji="1" lang="ja-JP" altLang="en-US" dirty="0"/>
              <a:t>広告の表示回数が</a:t>
            </a:r>
            <a:r>
              <a:rPr kumimoji="1" lang="en-US" altLang="ja-JP" dirty="0"/>
              <a:t>21059</a:t>
            </a:r>
            <a:r>
              <a:rPr kumimoji="1" lang="ja-JP" altLang="en-US" dirty="0"/>
              <a:t>回</a:t>
            </a:r>
            <a:endParaRPr kumimoji="1" lang="en-US" altLang="ja-JP" dirty="0"/>
          </a:p>
          <a:p>
            <a:r>
              <a:rPr kumimoji="1" lang="ja-JP" altLang="en-US" dirty="0"/>
              <a:t>広告の掲載から現在までで</a:t>
            </a:r>
            <a:r>
              <a:rPr kumimoji="1" lang="en-US" altLang="ja-JP" dirty="0"/>
              <a:t>243</a:t>
            </a:r>
            <a:r>
              <a:rPr kumimoji="1" lang="ja-JP" altLang="en-US" dirty="0"/>
              <a:t>回クリック</a:t>
            </a:r>
            <a:endParaRPr kumimoji="1" lang="en-US" altLang="ja-JP" dirty="0"/>
          </a:p>
          <a:p>
            <a:endParaRPr kumimoji="1" lang="en-US" altLang="ja-JP" dirty="0"/>
          </a:p>
          <a:p>
            <a:r>
              <a:rPr kumimoji="1" lang="ja-JP" altLang="en-US" dirty="0"/>
              <a:t>広告がクリックされた割合としてはスマートフォンが</a:t>
            </a:r>
            <a:r>
              <a:rPr kumimoji="1" lang="en-US" altLang="ja-JP" dirty="0"/>
              <a:t>69%</a:t>
            </a:r>
          </a:p>
          <a:p>
            <a:r>
              <a:rPr kumimoji="1" lang="ja-JP" altLang="en-US" dirty="0"/>
              <a:t>パソコンから</a:t>
            </a:r>
            <a:r>
              <a:rPr kumimoji="1" lang="en-US" altLang="ja-JP" dirty="0"/>
              <a:t>26%</a:t>
            </a:r>
          </a:p>
          <a:p>
            <a:r>
              <a:rPr kumimoji="1" lang="ja-JP" altLang="en-US" dirty="0"/>
              <a:t>タブレット端末</a:t>
            </a:r>
            <a:r>
              <a:rPr kumimoji="1" lang="en-US" altLang="ja-JP" dirty="0"/>
              <a:t>5%</a:t>
            </a:r>
            <a:r>
              <a:rPr kumimoji="1" lang="ja-JP" altLang="en-US" dirty="0"/>
              <a:t>でした。</a:t>
            </a:r>
            <a:endParaRPr kumimoji="1" lang="en-US" altLang="ja-JP" dirty="0"/>
          </a:p>
        </p:txBody>
      </p:sp>
      <p:sp>
        <p:nvSpPr>
          <p:cNvPr id="4" name="スライド番号プレースホルダー 3"/>
          <p:cNvSpPr>
            <a:spLocks noGrp="1"/>
          </p:cNvSpPr>
          <p:nvPr>
            <p:ph type="sldNum" sz="quarter" idx="10"/>
          </p:nvPr>
        </p:nvSpPr>
        <p:spPr/>
        <p:txBody>
          <a:bodyPr/>
          <a:lstStyle/>
          <a:p>
            <a:fld id="{FB7A4288-A6BE-D940-99E5-ACAEFB100048}" type="slidenum">
              <a:rPr kumimoji="1" lang="ja-JP" altLang="en-US" smtClean="0"/>
              <a:t>8</a:t>
            </a:fld>
            <a:endParaRPr kumimoji="1" lang="ja-JP" altLang="en-US"/>
          </a:p>
        </p:txBody>
      </p:sp>
    </p:spTree>
    <p:extLst>
      <p:ext uri="{BB962C8B-B14F-4D97-AF65-F5344CB8AC3E}">
        <p14:creationId xmlns:p14="http://schemas.microsoft.com/office/powerpoint/2010/main" val="1660803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今スライドでお見せしているものが、実際に</a:t>
            </a:r>
            <a:r>
              <a:rPr kumimoji="1" lang="en-US" altLang="ja-JP" dirty="0"/>
              <a:t>web</a:t>
            </a:r>
            <a:r>
              <a:rPr kumimoji="1" lang="ja-JP" altLang="en-US" dirty="0"/>
              <a:t>上で公開されている広告と</a:t>
            </a:r>
            <a:r>
              <a:rPr kumimoji="1" lang="en-US" altLang="ja-JP" dirty="0"/>
              <a:t>LP</a:t>
            </a:r>
            <a:r>
              <a:rPr kumimoji="1" lang="ja-JP" altLang="en-US" dirty="0"/>
              <a:t>になります。</a:t>
            </a:r>
            <a:endParaRPr kumimoji="1" lang="en-US" altLang="ja-JP" dirty="0"/>
          </a:p>
          <a:p>
            <a:r>
              <a:rPr kumimoji="1" lang="ja-JP" altLang="en-US" dirty="0"/>
              <a:t>広告のリンクが踏まれると、</a:t>
            </a:r>
            <a:r>
              <a:rPr kumimoji="1" lang="en-US" altLang="ja-JP" dirty="0"/>
              <a:t>LP</a:t>
            </a:r>
            <a:r>
              <a:rPr kumimoji="1" lang="ja-JP" altLang="en-US" dirty="0"/>
              <a:t>が表示されるようになっています。</a:t>
            </a:r>
          </a:p>
        </p:txBody>
      </p:sp>
      <p:sp>
        <p:nvSpPr>
          <p:cNvPr id="4" name="スライド番号プレースホルダー 3"/>
          <p:cNvSpPr>
            <a:spLocks noGrp="1"/>
          </p:cNvSpPr>
          <p:nvPr>
            <p:ph type="sldNum" sz="quarter" idx="5"/>
          </p:nvPr>
        </p:nvSpPr>
        <p:spPr/>
        <p:txBody>
          <a:bodyPr/>
          <a:lstStyle/>
          <a:p>
            <a:fld id="{FB7A4288-A6BE-D940-99E5-ACAEFB100048}" type="slidenum">
              <a:rPr kumimoji="1" lang="ja-JP" altLang="en-US" smtClean="0"/>
              <a:t>9</a:t>
            </a:fld>
            <a:endParaRPr kumimoji="1" lang="ja-JP" altLang="en-US"/>
          </a:p>
        </p:txBody>
      </p:sp>
    </p:spTree>
    <p:extLst>
      <p:ext uri="{BB962C8B-B14F-4D97-AF65-F5344CB8AC3E}">
        <p14:creationId xmlns:p14="http://schemas.microsoft.com/office/powerpoint/2010/main" val="32062476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ja-JP" altLang="en-US"/>
              <a:t>マスター タイトルの書式設定</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プレースホルダーまでドラッグするかアイコンをクリックして図を追加</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512D8DE-BBFE-3F4E-9A64-065F09025627}" type="slidenum">
              <a:rPr kumimoji="1" lang="ja-JP" altLang="en-US" smtClean="0"/>
              <a:t>‹#›</a:t>
            </a:fld>
            <a:endParaRPr kumimoji="1" lang="ja-JP" altLang="en-US"/>
          </a:p>
        </p:txBody>
      </p:sp>
      <p:sp>
        <p:nvSpPr>
          <p:cNvPr id="5" name="Date Placeholder 4"/>
          <p:cNvSpPr>
            <a:spLocks noGrp="1"/>
          </p:cNvSpPr>
          <p:nvPr>
            <p:ph type="dt" sz="half" idx="10"/>
          </p:nvPr>
        </p:nvSpPr>
        <p:spPr/>
        <p:txBody>
          <a:bodyPr/>
          <a:lstStyle/>
          <a:p>
            <a:fld id="{2CEA1116-409B-604D-826D-F7CD7505D6B7}" type="datetimeFigureOut">
              <a:rPr kumimoji="1" lang="ja-JP" altLang="en-US" smtClean="0"/>
              <a:t>2021/1/25</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CEA1116-409B-604D-826D-F7CD7505D6B7}" type="datetimeFigureOut">
              <a:rPr kumimoji="1" lang="ja-JP" altLang="en-US" smtClean="0"/>
              <a:t>2021/1/25</a:t>
            </a:fld>
            <a:endParaRPr kumimoji="1" lang="ja-JP"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512D8DE-BBFE-3F4E-9A64-065F09025627}" type="slidenum">
              <a:rPr kumimoji="1" lang="ja-JP" altLang="en-US" smtClean="0"/>
              <a:t>‹#›</a:t>
            </a:fld>
            <a:endParaRPr kumimoji="1" lang="ja-JP" altLang="en-US"/>
          </a:p>
        </p:txBody>
      </p:sp>
    </p:spTree>
    <p:extLst>
      <p:ext uri="{BB962C8B-B14F-4D97-AF65-F5344CB8AC3E}">
        <p14:creationId xmlns:p14="http://schemas.microsoft.com/office/powerpoint/2010/main" val="1128609308"/>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kumimoji="1" sz="3600" kern="1200">
          <a:solidFill>
            <a:schemeClr val="accent1"/>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medice-note.vxx0.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mhlw.go.jp/toukei/saikin/hw/sinryo/tyosa16/dl/yakuzai.pdf"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www.medice-note.vxx0.com/lp" TargetMode="Externa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669627" y="1916854"/>
            <a:ext cx="7766936" cy="1646302"/>
          </a:xfrm>
        </p:spPr>
        <p:txBody>
          <a:bodyPr/>
          <a:lstStyle/>
          <a:p>
            <a:pPr algn="ctr"/>
            <a:r>
              <a:rPr kumimoji="1" lang="en-US" altLang="ja-JP" dirty="0"/>
              <a:t>MEDICE NOTE</a:t>
            </a:r>
            <a:endParaRPr kumimoji="1" lang="ja-JP" altLang="en-US" dirty="0"/>
          </a:p>
        </p:txBody>
      </p:sp>
      <p:sp>
        <p:nvSpPr>
          <p:cNvPr id="3" name="サブタイトル 2"/>
          <p:cNvSpPr>
            <a:spLocks noGrp="1"/>
          </p:cNvSpPr>
          <p:nvPr>
            <p:ph type="subTitle" idx="1"/>
          </p:nvPr>
        </p:nvSpPr>
        <p:spPr>
          <a:xfrm>
            <a:off x="1507066" y="3962401"/>
            <a:ext cx="8348133" cy="2092960"/>
          </a:xfrm>
        </p:spPr>
        <p:txBody>
          <a:bodyPr>
            <a:normAutofit/>
          </a:bodyPr>
          <a:lstStyle/>
          <a:p>
            <a:r>
              <a:rPr kumimoji="1" lang="ja-JP" altLang="en-US" dirty="0"/>
              <a:t>情報工学科　</a:t>
            </a:r>
            <a:r>
              <a:rPr kumimoji="1" lang="en-US" altLang="ja-JP" dirty="0"/>
              <a:t>4</a:t>
            </a:r>
            <a:r>
              <a:rPr kumimoji="1" lang="ja-JP" altLang="en-US" dirty="0"/>
              <a:t>年　リーダー</a:t>
            </a:r>
            <a:r>
              <a:rPr lang="en-US" altLang="ja-JP" dirty="0"/>
              <a:t> </a:t>
            </a:r>
            <a:r>
              <a:rPr lang="ja-JP" altLang="en-US" dirty="0"/>
              <a:t>＆アプリ改善</a:t>
            </a:r>
            <a:r>
              <a:rPr kumimoji="1" lang="en-US" altLang="ja-JP" dirty="0"/>
              <a:t> </a:t>
            </a:r>
            <a:r>
              <a:rPr kumimoji="1" lang="ja-JP" altLang="en-US" dirty="0"/>
              <a:t>：　宮田</a:t>
            </a:r>
            <a:r>
              <a:rPr kumimoji="1" lang="en-US" altLang="ja-JP" dirty="0"/>
              <a:t> </a:t>
            </a:r>
            <a:r>
              <a:rPr kumimoji="1" lang="ja-JP" altLang="en-US" dirty="0"/>
              <a:t>隼人</a:t>
            </a:r>
            <a:endParaRPr kumimoji="1" lang="en-US" altLang="ja-JP" dirty="0"/>
          </a:p>
          <a:p>
            <a:r>
              <a:rPr lang="ja-JP" altLang="en-US" dirty="0"/>
              <a:t>副リーダー</a:t>
            </a:r>
            <a:r>
              <a:rPr lang="en-US" altLang="ja-JP" dirty="0"/>
              <a:t> </a:t>
            </a:r>
            <a:r>
              <a:rPr lang="ja-JP" altLang="en-US" dirty="0"/>
              <a:t>＆アプリ改善 ：河原</a:t>
            </a:r>
            <a:r>
              <a:rPr lang="en-US" altLang="ja-JP" dirty="0"/>
              <a:t> </a:t>
            </a:r>
            <a:r>
              <a:rPr lang="ja-JP" altLang="en-US" dirty="0"/>
              <a:t>慎之介</a:t>
            </a:r>
            <a:endParaRPr lang="en-US" altLang="ja-JP" dirty="0"/>
          </a:p>
          <a:p>
            <a:r>
              <a:rPr kumimoji="1" lang="en-US" altLang="ja-JP" dirty="0"/>
              <a:t> </a:t>
            </a:r>
            <a:r>
              <a:rPr kumimoji="1" lang="ja-JP" altLang="en-US" dirty="0"/>
              <a:t>開発責任者</a:t>
            </a:r>
            <a:r>
              <a:rPr kumimoji="1" lang="en-US" altLang="ja-JP" dirty="0"/>
              <a:t> </a:t>
            </a:r>
            <a:r>
              <a:rPr kumimoji="1" lang="ja-JP" altLang="en-US" dirty="0"/>
              <a:t>：</a:t>
            </a:r>
            <a:r>
              <a:rPr kumimoji="1" lang="en-US" altLang="ja-JP" dirty="0"/>
              <a:t>   </a:t>
            </a:r>
            <a:r>
              <a:rPr kumimoji="1" lang="ja-JP" altLang="en-US" dirty="0"/>
              <a:t>梅崎</a:t>
            </a:r>
            <a:r>
              <a:rPr kumimoji="1" lang="en-US" altLang="ja-JP" dirty="0"/>
              <a:t> </a:t>
            </a:r>
            <a:r>
              <a:rPr kumimoji="1" lang="ja-JP" altLang="en-US" dirty="0"/>
              <a:t>貴史</a:t>
            </a:r>
            <a:endParaRPr kumimoji="1" lang="en-US" altLang="ja-JP" dirty="0"/>
          </a:p>
          <a:p>
            <a:r>
              <a:rPr lang="ja-JP" altLang="en-US" dirty="0"/>
              <a:t>　　集客対策 ：   田中</a:t>
            </a:r>
            <a:r>
              <a:rPr lang="en-US" altLang="ja-JP" dirty="0"/>
              <a:t> </a:t>
            </a:r>
            <a:r>
              <a:rPr lang="ja-JP" altLang="en-US" dirty="0"/>
              <a:t>帝豪</a:t>
            </a:r>
            <a:endParaRPr lang="en-US" altLang="ja-JP" dirty="0"/>
          </a:p>
          <a:p>
            <a:r>
              <a:rPr kumimoji="1" lang="ja-JP" altLang="en-US" dirty="0"/>
              <a:t>集客対策 ：    山本大地</a:t>
            </a:r>
            <a:endParaRPr kumimoji="1" lang="en-US" altLang="ja-JP" dirty="0"/>
          </a:p>
        </p:txBody>
      </p:sp>
      <p:sp>
        <p:nvSpPr>
          <p:cNvPr id="4" name="テキスト ボックス 3">
            <a:extLst>
              <a:ext uri="{FF2B5EF4-FFF2-40B4-BE49-F238E27FC236}">
                <a16:creationId xmlns:a16="http://schemas.microsoft.com/office/drawing/2014/main" id="{F6B59475-BFFA-41F7-907D-4ACE88024B38}"/>
              </a:ext>
            </a:extLst>
          </p:cNvPr>
          <p:cNvSpPr txBox="1"/>
          <p:nvPr/>
        </p:nvSpPr>
        <p:spPr>
          <a:xfrm>
            <a:off x="1507066" y="5497286"/>
            <a:ext cx="4426373" cy="369332"/>
          </a:xfrm>
          <a:prstGeom prst="rect">
            <a:avLst/>
          </a:prstGeom>
          <a:noFill/>
        </p:spPr>
        <p:txBody>
          <a:bodyPr wrap="square" rtlCol="0">
            <a:spAutoFit/>
          </a:bodyPr>
          <a:lstStyle/>
          <a:p>
            <a:r>
              <a:rPr kumimoji="1" lang="en-US" altLang="ja-JP" dirty="0">
                <a:hlinkClick r:id="rId3"/>
              </a:rPr>
              <a:t>https://www.medice-note.vxx0.com</a:t>
            </a:r>
            <a:endParaRPr kumimoji="1" lang="ja-JP" altLang="en-US" dirty="0"/>
          </a:p>
        </p:txBody>
      </p:sp>
    </p:spTree>
    <p:extLst>
      <p:ext uri="{BB962C8B-B14F-4D97-AF65-F5344CB8AC3E}">
        <p14:creationId xmlns:p14="http://schemas.microsoft.com/office/powerpoint/2010/main" val="994724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77334" y="1556593"/>
            <a:ext cx="8596668" cy="3880773"/>
          </a:xfrm>
        </p:spPr>
        <p:txBody>
          <a:bodyPr>
            <a:normAutofit/>
          </a:bodyPr>
          <a:lstStyle/>
          <a:p>
            <a:r>
              <a:rPr lang="ja-JP" altLang="en-US" sz="2400" dirty="0"/>
              <a:t>・新規アカウント作成ページへの遷移は５回</a:t>
            </a:r>
          </a:p>
          <a:p>
            <a:r>
              <a:rPr lang="ja-JP" altLang="en-US" sz="2400" dirty="0"/>
              <a:t>・初回ログインは１回</a:t>
            </a:r>
          </a:p>
          <a:p>
            <a:endParaRPr kumimoji="1" lang="ja-JP" altLang="en-US" sz="2400" dirty="0"/>
          </a:p>
        </p:txBody>
      </p:sp>
      <p:graphicFrame>
        <p:nvGraphicFramePr>
          <p:cNvPr id="4" name="表 3">
            <a:extLst>
              <a:ext uri="{FF2B5EF4-FFF2-40B4-BE49-F238E27FC236}">
                <a16:creationId xmlns:a16="http://schemas.microsoft.com/office/drawing/2014/main" id="{FB798E62-31CA-724C-8E34-BDD9B358DF22}"/>
              </a:ext>
            </a:extLst>
          </p:cNvPr>
          <p:cNvGraphicFramePr>
            <a:graphicFrameLocks noGrp="1"/>
          </p:cNvGraphicFramePr>
          <p:nvPr>
            <p:extLst>
              <p:ext uri="{D42A27DB-BD31-4B8C-83A1-F6EECF244321}">
                <p14:modId xmlns:p14="http://schemas.microsoft.com/office/powerpoint/2010/main" val="1815039430"/>
              </p:ext>
            </p:extLst>
          </p:nvPr>
        </p:nvGraphicFramePr>
        <p:xfrm>
          <a:off x="677334" y="3340173"/>
          <a:ext cx="9071811" cy="1440425"/>
        </p:xfrm>
        <a:graphic>
          <a:graphicData uri="http://schemas.openxmlformats.org/drawingml/2006/table">
            <a:tbl>
              <a:tblPr firstRow="1" bandRow="1">
                <a:tableStyleId>{5C22544A-7EE6-4342-B048-85BDC9FD1C3A}</a:tableStyleId>
              </a:tblPr>
              <a:tblGrid>
                <a:gridCol w="1191127">
                  <a:extLst>
                    <a:ext uri="{9D8B030D-6E8A-4147-A177-3AD203B41FA5}">
                      <a16:colId xmlns:a16="http://schemas.microsoft.com/office/drawing/2014/main" val="3636466562"/>
                    </a:ext>
                  </a:extLst>
                </a:gridCol>
                <a:gridCol w="2779295">
                  <a:extLst>
                    <a:ext uri="{9D8B030D-6E8A-4147-A177-3AD203B41FA5}">
                      <a16:colId xmlns:a16="http://schemas.microsoft.com/office/drawing/2014/main" val="540163496"/>
                    </a:ext>
                  </a:extLst>
                </a:gridCol>
                <a:gridCol w="2833436">
                  <a:extLst>
                    <a:ext uri="{9D8B030D-6E8A-4147-A177-3AD203B41FA5}">
                      <a16:colId xmlns:a16="http://schemas.microsoft.com/office/drawing/2014/main" val="3293713641"/>
                    </a:ext>
                  </a:extLst>
                </a:gridCol>
                <a:gridCol w="2267953">
                  <a:extLst>
                    <a:ext uri="{9D8B030D-6E8A-4147-A177-3AD203B41FA5}">
                      <a16:colId xmlns:a16="http://schemas.microsoft.com/office/drawing/2014/main" val="3185316123"/>
                    </a:ext>
                  </a:extLst>
                </a:gridCol>
              </a:tblGrid>
              <a:tr h="426921">
                <a:tc>
                  <a:txBody>
                    <a:bodyPr/>
                    <a:lstStyle/>
                    <a:p>
                      <a:pPr rtl="0" fontAlgn="b"/>
                      <a:endParaRPr lang="ja-JP" altLang="en-US" dirty="0">
                        <a:effectLst/>
                      </a:endParaRPr>
                    </a:p>
                  </a:txBody>
                  <a:tcPr marL="28575" marR="28575" marT="19050" marB="19050" anchor="b"/>
                </a:tc>
                <a:tc>
                  <a:txBody>
                    <a:bodyPr/>
                    <a:lstStyle/>
                    <a:p>
                      <a:pPr algn="ctr" rtl="0" fontAlgn="b"/>
                      <a:r>
                        <a:rPr lang="ja-JP" altLang="en-US" dirty="0">
                          <a:effectLst/>
                        </a:rPr>
                        <a:t>広告クリック </a:t>
                      </a:r>
                      <a:r>
                        <a:rPr lang="en-US" altLang="ja-JP" dirty="0">
                          <a:effectLst/>
                        </a:rPr>
                        <a:t>(</a:t>
                      </a:r>
                      <a:r>
                        <a:rPr lang="en" dirty="0">
                          <a:effectLst/>
                        </a:rPr>
                        <a:t>LP</a:t>
                      </a:r>
                      <a:r>
                        <a:rPr lang="ja-JP" altLang="en-US" dirty="0">
                          <a:effectLst/>
                        </a:rPr>
                        <a:t>閲覧</a:t>
                      </a:r>
                      <a:r>
                        <a:rPr lang="en-US" altLang="ja-JP" dirty="0">
                          <a:effectLst/>
                        </a:rPr>
                        <a:t>)</a:t>
                      </a:r>
                    </a:p>
                  </a:txBody>
                  <a:tcPr marL="28575" marR="28575" marT="19050" marB="19050" anchor="b"/>
                </a:tc>
                <a:tc>
                  <a:txBody>
                    <a:bodyPr/>
                    <a:lstStyle/>
                    <a:p>
                      <a:pPr algn="ctr" rtl="0" fontAlgn="b"/>
                      <a:r>
                        <a:rPr lang="ja-JP" altLang="en-US" dirty="0">
                          <a:effectLst/>
                        </a:rPr>
                        <a:t>新規アカウント登録画面</a:t>
                      </a:r>
                    </a:p>
                  </a:txBody>
                  <a:tcPr marL="28575" marR="28575" marT="19050" marB="19050" anchor="b"/>
                </a:tc>
                <a:tc>
                  <a:txBody>
                    <a:bodyPr/>
                    <a:lstStyle/>
                    <a:p>
                      <a:pPr algn="ctr" rtl="0" fontAlgn="b"/>
                      <a:r>
                        <a:rPr lang="ja-JP" altLang="en-US" dirty="0">
                          <a:effectLst/>
                        </a:rPr>
                        <a:t>ログイン</a:t>
                      </a:r>
                    </a:p>
                  </a:txBody>
                  <a:tcPr marL="28575" marR="28575" marT="19050" marB="19050" anchor="b"/>
                </a:tc>
                <a:extLst>
                  <a:ext uri="{0D108BD9-81ED-4DB2-BD59-A6C34878D82A}">
                    <a16:rowId xmlns:a16="http://schemas.microsoft.com/office/drawing/2014/main" val="1005763817"/>
                  </a:ext>
                </a:extLst>
              </a:tr>
              <a:tr h="506752">
                <a:tc>
                  <a:txBody>
                    <a:bodyPr/>
                    <a:lstStyle/>
                    <a:p>
                      <a:pPr rtl="0" fontAlgn="b"/>
                      <a:r>
                        <a:rPr lang="ja-JP" altLang="en-US">
                          <a:effectLst/>
                        </a:rPr>
                        <a:t>到達数</a:t>
                      </a:r>
                    </a:p>
                  </a:txBody>
                  <a:tcPr marL="28575" marR="28575" marT="19050" marB="19050" anchor="b"/>
                </a:tc>
                <a:tc>
                  <a:txBody>
                    <a:bodyPr/>
                    <a:lstStyle/>
                    <a:p>
                      <a:pPr algn="r" rtl="0" fontAlgn="b"/>
                      <a:r>
                        <a:rPr lang="en-US" altLang="ja-JP" dirty="0">
                          <a:effectLst/>
                        </a:rPr>
                        <a:t>243</a:t>
                      </a:r>
                    </a:p>
                  </a:txBody>
                  <a:tcPr marL="28575" marR="28575" marT="19050" marB="19050" anchor="b"/>
                </a:tc>
                <a:tc>
                  <a:txBody>
                    <a:bodyPr/>
                    <a:lstStyle/>
                    <a:p>
                      <a:pPr algn="r" rtl="0" fontAlgn="b"/>
                      <a:r>
                        <a:rPr lang="en-US" altLang="ja-JP" dirty="0">
                          <a:effectLst/>
                        </a:rPr>
                        <a:t>5</a:t>
                      </a:r>
                    </a:p>
                  </a:txBody>
                  <a:tcPr marL="28575" marR="28575" marT="19050" marB="19050" anchor="b"/>
                </a:tc>
                <a:tc>
                  <a:txBody>
                    <a:bodyPr/>
                    <a:lstStyle/>
                    <a:p>
                      <a:pPr algn="r" rtl="0" fontAlgn="b"/>
                      <a:r>
                        <a:rPr lang="en-US" altLang="ja-JP" dirty="0">
                          <a:effectLst/>
                        </a:rPr>
                        <a:t>1</a:t>
                      </a:r>
                    </a:p>
                  </a:txBody>
                  <a:tcPr marL="28575" marR="28575" marT="19050" marB="19050" anchor="b"/>
                </a:tc>
                <a:extLst>
                  <a:ext uri="{0D108BD9-81ED-4DB2-BD59-A6C34878D82A}">
                    <a16:rowId xmlns:a16="http://schemas.microsoft.com/office/drawing/2014/main" val="1903352662"/>
                  </a:ext>
                </a:extLst>
              </a:tr>
              <a:tr h="506752">
                <a:tc>
                  <a:txBody>
                    <a:bodyPr/>
                    <a:lstStyle/>
                    <a:p>
                      <a:pPr rtl="0" fontAlgn="b"/>
                      <a:r>
                        <a:rPr lang="ja-JP" altLang="en-US">
                          <a:effectLst/>
                        </a:rPr>
                        <a:t>到達率</a:t>
                      </a:r>
                    </a:p>
                  </a:txBody>
                  <a:tcPr marL="28575" marR="28575" marT="19050" marB="19050" anchor="b"/>
                </a:tc>
                <a:tc>
                  <a:txBody>
                    <a:bodyPr/>
                    <a:lstStyle/>
                    <a:p>
                      <a:pPr algn="r" rtl="0" fontAlgn="b"/>
                      <a:r>
                        <a:rPr lang="en-US" altLang="ja-JP" dirty="0">
                          <a:effectLst/>
                        </a:rPr>
                        <a:t>100%</a:t>
                      </a:r>
                    </a:p>
                  </a:txBody>
                  <a:tcPr marL="28575" marR="28575" marT="19050" marB="19050" anchor="b"/>
                </a:tc>
                <a:tc>
                  <a:txBody>
                    <a:bodyPr/>
                    <a:lstStyle/>
                    <a:p>
                      <a:pPr algn="r" rtl="0" fontAlgn="b"/>
                      <a:r>
                        <a:rPr lang="en-US" altLang="ja-JP">
                          <a:effectLst/>
                        </a:rPr>
                        <a:t>2.2%</a:t>
                      </a:r>
                    </a:p>
                  </a:txBody>
                  <a:tcPr marL="28575" marR="28575" marT="19050" marB="19050" anchor="b"/>
                </a:tc>
                <a:tc>
                  <a:txBody>
                    <a:bodyPr/>
                    <a:lstStyle/>
                    <a:p>
                      <a:pPr algn="r" rtl="0" fontAlgn="b"/>
                      <a:r>
                        <a:rPr lang="en-US" altLang="ja-JP" dirty="0">
                          <a:effectLst/>
                        </a:rPr>
                        <a:t>0.4%</a:t>
                      </a:r>
                    </a:p>
                  </a:txBody>
                  <a:tcPr marL="28575" marR="28575" marT="19050" marB="19050" anchor="b"/>
                </a:tc>
                <a:extLst>
                  <a:ext uri="{0D108BD9-81ED-4DB2-BD59-A6C34878D82A}">
                    <a16:rowId xmlns:a16="http://schemas.microsoft.com/office/drawing/2014/main" val="3039986280"/>
                  </a:ext>
                </a:extLst>
              </a:tr>
            </a:tbl>
          </a:graphicData>
        </a:graphic>
      </p:graphicFrame>
      <p:grpSp>
        <p:nvGrpSpPr>
          <p:cNvPr id="5" name="グループ化 13">
            <a:extLst>
              <a:ext uri="{FF2B5EF4-FFF2-40B4-BE49-F238E27FC236}">
                <a16:creationId xmlns:a16="http://schemas.microsoft.com/office/drawing/2014/main" id="{FB4853EE-AE76-DA40-AB52-E199EC15FD92}"/>
              </a:ext>
            </a:extLst>
          </p:cNvPr>
          <p:cNvGrpSpPr/>
          <p:nvPr/>
        </p:nvGrpSpPr>
        <p:grpSpPr>
          <a:xfrm>
            <a:off x="3817696" y="4780598"/>
            <a:ext cx="1855689" cy="1356505"/>
            <a:chOff x="4362949" y="4223086"/>
            <a:chExt cx="2078457" cy="1789961"/>
          </a:xfrm>
        </p:grpSpPr>
        <p:sp>
          <p:nvSpPr>
            <p:cNvPr id="6" name="上カーブ矢印 5">
              <a:extLst>
                <a:ext uri="{FF2B5EF4-FFF2-40B4-BE49-F238E27FC236}">
                  <a16:creationId xmlns:a16="http://schemas.microsoft.com/office/drawing/2014/main" id="{7F8D30D8-1E33-0343-A651-47006C0E020D}"/>
                </a:ext>
              </a:extLst>
            </p:cNvPr>
            <p:cNvSpPr/>
            <p:nvPr/>
          </p:nvSpPr>
          <p:spPr>
            <a:xfrm>
              <a:off x="4362949" y="4223086"/>
              <a:ext cx="2078457" cy="721894"/>
            </a:xfrm>
            <a:prstGeom prst="curvedUpArrow">
              <a:avLst>
                <a:gd name="adj1" fmla="val 51250"/>
                <a:gd name="adj2" fmla="val 117200"/>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正方形/長方形 6">
              <a:extLst>
                <a:ext uri="{FF2B5EF4-FFF2-40B4-BE49-F238E27FC236}">
                  <a16:creationId xmlns:a16="http://schemas.microsoft.com/office/drawing/2014/main" id="{E91F77F1-9AC7-7647-8E9A-97D5F8EBA8BF}"/>
                </a:ext>
              </a:extLst>
            </p:cNvPr>
            <p:cNvSpPr/>
            <p:nvPr/>
          </p:nvSpPr>
          <p:spPr>
            <a:xfrm>
              <a:off x="4771447" y="5089717"/>
              <a:ext cx="1124026" cy="923330"/>
            </a:xfrm>
            <a:prstGeom prst="rect">
              <a:avLst/>
            </a:prstGeom>
            <a:noFill/>
          </p:spPr>
          <p:txBody>
            <a:bodyPr wrap="none" lIns="91440" tIns="45720" rIns="91440" bIns="45720">
              <a:spAutoFit/>
            </a:bodyPr>
            <a:lstStyle/>
            <a:p>
              <a:pPr algn="ctr"/>
              <a:r>
                <a:rPr lang="en-US" altLang="ja-JP" sz="5400" b="0" cap="none" spc="0" dirty="0">
                  <a:ln w="0"/>
                  <a:solidFill>
                    <a:schemeClr val="accent1"/>
                  </a:solidFill>
                  <a:effectLst>
                    <a:outerShdw blurRad="38100" dist="25400" dir="5400000" algn="ctr" rotWithShape="0">
                      <a:srgbClr val="6E747A">
                        <a:alpha val="43000"/>
                      </a:srgbClr>
                    </a:outerShdw>
                  </a:effectLst>
                </a:rPr>
                <a:t>2%</a:t>
              </a:r>
            </a:p>
          </p:txBody>
        </p:sp>
      </p:grpSp>
      <p:grpSp>
        <p:nvGrpSpPr>
          <p:cNvPr id="8" name="グループ化 14">
            <a:extLst>
              <a:ext uri="{FF2B5EF4-FFF2-40B4-BE49-F238E27FC236}">
                <a16:creationId xmlns:a16="http://schemas.microsoft.com/office/drawing/2014/main" id="{76D9A9AF-1329-1949-BA6A-7576872ED2A7}"/>
              </a:ext>
            </a:extLst>
          </p:cNvPr>
          <p:cNvGrpSpPr/>
          <p:nvPr/>
        </p:nvGrpSpPr>
        <p:grpSpPr>
          <a:xfrm>
            <a:off x="6588170" y="4767529"/>
            <a:ext cx="1771047" cy="1339673"/>
            <a:chOff x="7182633" y="4223086"/>
            <a:chExt cx="2078457" cy="1789961"/>
          </a:xfrm>
        </p:grpSpPr>
        <p:sp>
          <p:nvSpPr>
            <p:cNvPr id="9" name="上カーブ矢印 8">
              <a:extLst>
                <a:ext uri="{FF2B5EF4-FFF2-40B4-BE49-F238E27FC236}">
                  <a16:creationId xmlns:a16="http://schemas.microsoft.com/office/drawing/2014/main" id="{DAF8E03B-1EAA-1F4A-860C-0BFE55CAD831}"/>
                </a:ext>
              </a:extLst>
            </p:cNvPr>
            <p:cNvSpPr/>
            <p:nvPr/>
          </p:nvSpPr>
          <p:spPr>
            <a:xfrm>
              <a:off x="7182633" y="4223086"/>
              <a:ext cx="2078457" cy="721894"/>
            </a:xfrm>
            <a:prstGeom prst="curvedUpArrow">
              <a:avLst>
                <a:gd name="adj1" fmla="val 51250"/>
                <a:gd name="adj2" fmla="val 117200"/>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正方形/長方形 9">
              <a:extLst>
                <a:ext uri="{FF2B5EF4-FFF2-40B4-BE49-F238E27FC236}">
                  <a16:creationId xmlns:a16="http://schemas.microsoft.com/office/drawing/2014/main" id="{8B0E629A-9879-4D46-B1FA-4A1ECE909E99}"/>
                </a:ext>
              </a:extLst>
            </p:cNvPr>
            <p:cNvSpPr/>
            <p:nvPr/>
          </p:nvSpPr>
          <p:spPr>
            <a:xfrm>
              <a:off x="7374964" y="5089717"/>
              <a:ext cx="1508746" cy="923330"/>
            </a:xfrm>
            <a:prstGeom prst="rect">
              <a:avLst/>
            </a:prstGeom>
            <a:noFill/>
          </p:spPr>
          <p:txBody>
            <a:bodyPr wrap="none" lIns="91440" tIns="45720" rIns="91440" bIns="45720">
              <a:spAutoFit/>
            </a:bodyPr>
            <a:lstStyle/>
            <a:p>
              <a:pPr algn="ctr"/>
              <a:r>
                <a:rPr lang="en-US" altLang="ja-JP" sz="5400" b="0" cap="none" spc="0" dirty="0">
                  <a:ln w="0"/>
                  <a:solidFill>
                    <a:schemeClr val="accent1"/>
                  </a:solidFill>
                  <a:effectLst>
                    <a:outerShdw blurRad="38100" dist="25400" dir="5400000" algn="ctr" rotWithShape="0">
                      <a:srgbClr val="6E747A">
                        <a:alpha val="43000"/>
                      </a:srgbClr>
                    </a:outerShdw>
                  </a:effectLst>
                </a:rPr>
                <a:t>18%</a:t>
              </a:r>
            </a:p>
          </p:txBody>
        </p:sp>
      </p:grpSp>
    </p:spTree>
    <p:extLst>
      <p:ext uri="{BB962C8B-B14F-4D97-AF65-F5344CB8AC3E}">
        <p14:creationId xmlns:p14="http://schemas.microsoft.com/office/powerpoint/2010/main" val="1981225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集客の反省点・対策</a:t>
            </a:r>
          </a:p>
        </p:txBody>
      </p:sp>
      <p:sp>
        <p:nvSpPr>
          <p:cNvPr id="3" name="コンテンツ プレースホルダー 2"/>
          <p:cNvSpPr>
            <a:spLocks noGrp="1"/>
          </p:cNvSpPr>
          <p:nvPr>
            <p:ph idx="1"/>
          </p:nvPr>
        </p:nvSpPr>
        <p:spPr>
          <a:xfrm>
            <a:off x="677334" y="2160589"/>
            <a:ext cx="9935248" cy="3880773"/>
          </a:xfrm>
        </p:spPr>
        <p:txBody>
          <a:bodyPr>
            <a:normAutofit/>
          </a:bodyPr>
          <a:lstStyle/>
          <a:p>
            <a:r>
              <a:rPr lang="en-US" altLang="ja-JP" sz="2000" dirty="0"/>
              <a:t>LP</a:t>
            </a:r>
            <a:r>
              <a:rPr lang="ja-JP" altLang="en-US" sz="2000" dirty="0"/>
              <a:t>の離脱率が高い →</a:t>
            </a:r>
            <a:endParaRPr lang="en-US" altLang="ja-JP" sz="2000" dirty="0"/>
          </a:p>
          <a:p>
            <a:pPr lvl="1"/>
            <a:r>
              <a:rPr lang="ja-JP" altLang="en-US" sz="2000" dirty="0"/>
              <a:t>・より魅力が伝わるよう、適切なアピールができる「文章や図表に修正」する</a:t>
            </a:r>
            <a:endParaRPr lang="en-US" altLang="ja-JP" sz="2000" dirty="0"/>
          </a:p>
          <a:p>
            <a:pPr lvl="1"/>
            <a:r>
              <a:rPr lang="ja-JP" altLang="en-US" sz="2000" dirty="0"/>
              <a:t>・そもそもユーザーに当アプリの「需要があるのか再検討」する</a:t>
            </a:r>
            <a:endParaRPr lang="en-US" altLang="ja-JP" sz="2000" dirty="0"/>
          </a:p>
          <a:p>
            <a:pPr lvl="1"/>
            <a:endParaRPr lang="en-US" altLang="ja-JP" sz="2000" dirty="0"/>
          </a:p>
          <a:p>
            <a:r>
              <a:rPr lang="ja-JP" altLang="en-US" sz="2000" dirty="0"/>
              <a:t>広告のクリック数が不十分  →</a:t>
            </a:r>
            <a:endParaRPr lang="en-US" altLang="ja-JP" sz="2000" dirty="0"/>
          </a:p>
          <a:p>
            <a:pPr lvl="1"/>
            <a:r>
              <a:rPr lang="ja-JP" altLang="en-US" sz="2000" dirty="0"/>
              <a:t>・長期間の開発だったので、より早い段階で広告を出すべきだった</a:t>
            </a:r>
            <a:endParaRPr lang="en-US" altLang="ja-JP" sz="2000" dirty="0"/>
          </a:p>
          <a:p>
            <a:pPr lvl="1"/>
            <a:r>
              <a:rPr lang="ja-JP" altLang="en-US" sz="2000" dirty="0"/>
              <a:t>・</a:t>
            </a:r>
            <a:r>
              <a:rPr lang="en-US" altLang="ja-JP" sz="2000" dirty="0"/>
              <a:t>Google</a:t>
            </a:r>
            <a:r>
              <a:rPr lang="ja-JP" altLang="en-US" sz="2000" dirty="0"/>
              <a:t>広告だけでなく他の媒体も検討すべきだった</a:t>
            </a:r>
            <a:endParaRPr lang="en-US" altLang="ja-JP" sz="2000" dirty="0"/>
          </a:p>
          <a:p>
            <a:pPr lvl="1"/>
            <a:r>
              <a:rPr lang="ja-JP" altLang="en-US" sz="2000" dirty="0"/>
              <a:t>・広告がユーザーの興味を引く内容を提示できているか再検討する</a:t>
            </a:r>
            <a:endParaRPr lang="en-US" altLang="ja-JP" sz="2000" dirty="0"/>
          </a:p>
          <a:p>
            <a:endParaRPr lang="en-US" altLang="ja-JP" sz="2000" dirty="0"/>
          </a:p>
          <a:p>
            <a:pPr lvl="1"/>
            <a:endParaRPr lang="en-US" altLang="ja-JP" sz="2000" dirty="0"/>
          </a:p>
          <a:p>
            <a:pPr lvl="1"/>
            <a:endParaRPr kumimoji="1" lang="ja-JP" altLang="en-US" sz="2000" dirty="0"/>
          </a:p>
        </p:txBody>
      </p:sp>
    </p:spTree>
    <p:extLst>
      <p:ext uri="{BB962C8B-B14F-4D97-AF65-F5344CB8AC3E}">
        <p14:creationId xmlns:p14="http://schemas.microsoft.com/office/powerpoint/2010/main" val="730302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全体での成果</a:t>
            </a:r>
          </a:p>
        </p:txBody>
      </p:sp>
      <p:sp>
        <p:nvSpPr>
          <p:cNvPr id="3" name="コンテンツ プレースホルダー 2"/>
          <p:cNvSpPr>
            <a:spLocks noGrp="1"/>
          </p:cNvSpPr>
          <p:nvPr>
            <p:ph idx="1"/>
          </p:nvPr>
        </p:nvSpPr>
        <p:spPr>
          <a:xfrm>
            <a:off x="677334" y="2285280"/>
            <a:ext cx="8596668" cy="3880773"/>
          </a:xfrm>
        </p:spPr>
        <p:txBody>
          <a:bodyPr>
            <a:normAutofit/>
          </a:bodyPr>
          <a:lstStyle/>
          <a:p>
            <a:r>
              <a:rPr lang="ja-JP" altLang="en-US" sz="2400" dirty="0"/>
              <a:t>十分な質のアプリを開発できた</a:t>
            </a:r>
            <a:endParaRPr lang="en-US" altLang="ja-JP" sz="2400" dirty="0"/>
          </a:p>
          <a:p>
            <a:endParaRPr lang="ja-JP" altLang="en-US" sz="2400" dirty="0"/>
          </a:p>
          <a:p>
            <a:r>
              <a:rPr lang="ja-JP" altLang="en-US" sz="2400" dirty="0"/>
              <a:t>広告について学習することができた。</a:t>
            </a:r>
          </a:p>
        </p:txBody>
      </p:sp>
    </p:spTree>
    <p:extLst>
      <p:ext uri="{BB962C8B-B14F-4D97-AF65-F5344CB8AC3E}">
        <p14:creationId xmlns:p14="http://schemas.microsoft.com/office/powerpoint/2010/main" val="7582023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全体の反省点</a:t>
            </a:r>
          </a:p>
        </p:txBody>
      </p:sp>
      <p:sp>
        <p:nvSpPr>
          <p:cNvPr id="3" name="コンテンツ プレースホルダー 2"/>
          <p:cNvSpPr>
            <a:spLocks noGrp="1"/>
          </p:cNvSpPr>
          <p:nvPr>
            <p:ph idx="1"/>
          </p:nvPr>
        </p:nvSpPr>
        <p:spPr/>
        <p:txBody>
          <a:bodyPr>
            <a:normAutofit/>
          </a:bodyPr>
          <a:lstStyle/>
          <a:p>
            <a:r>
              <a:rPr lang="ja-JP" altLang="en-US" sz="2400" dirty="0"/>
              <a:t>・集客が不十分だった</a:t>
            </a:r>
            <a:endParaRPr lang="en-US" altLang="ja-JP" sz="2400" dirty="0"/>
          </a:p>
          <a:p>
            <a:endParaRPr lang="en-US" altLang="ja-JP" sz="2400" dirty="0"/>
          </a:p>
          <a:p>
            <a:r>
              <a:rPr lang="ja-JP" altLang="en-US" sz="2400" dirty="0"/>
              <a:t>・チーム内でのコミュニケーション不足</a:t>
            </a:r>
            <a:endParaRPr lang="en-US" altLang="ja-JP" sz="2400" dirty="0"/>
          </a:p>
          <a:p>
            <a:endParaRPr lang="ja-JP" altLang="en-US" sz="2400" dirty="0"/>
          </a:p>
          <a:p>
            <a:r>
              <a:rPr lang="ja-JP" altLang="en-US" sz="2400" dirty="0"/>
              <a:t>・全体を通した工期配分の問題</a:t>
            </a:r>
          </a:p>
        </p:txBody>
      </p:sp>
    </p:spTree>
    <p:extLst>
      <p:ext uri="{BB962C8B-B14F-4D97-AF65-F5344CB8AC3E}">
        <p14:creationId xmlns:p14="http://schemas.microsoft.com/office/powerpoint/2010/main" val="3765935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AC449B7F-7530-466E-A559-E27870045AEA}"/>
              </a:ext>
            </a:extLst>
          </p:cNvPr>
          <p:cNvSpPr>
            <a:spLocks noGrp="1"/>
          </p:cNvSpPr>
          <p:nvPr>
            <p:ph idx="1"/>
          </p:nvPr>
        </p:nvSpPr>
        <p:spPr>
          <a:xfrm>
            <a:off x="1797666" y="1488613"/>
            <a:ext cx="8596668" cy="3880773"/>
          </a:xfrm>
        </p:spPr>
        <p:txBody>
          <a:bodyPr anchor="ctr">
            <a:normAutofit/>
          </a:bodyPr>
          <a:lstStyle/>
          <a:p>
            <a:pPr marL="0" indent="0" algn="ctr">
              <a:buNone/>
            </a:pPr>
            <a:r>
              <a:rPr kumimoji="1" lang="ja-JP" altLang="en-US" sz="4400" dirty="0"/>
              <a:t>ご視聴ありがとうございました</a:t>
            </a:r>
          </a:p>
        </p:txBody>
      </p:sp>
    </p:spTree>
    <p:extLst>
      <p:ext uri="{BB962C8B-B14F-4D97-AF65-F5344CB8AC3E}">
        <p14:creationId xmlns:p14="http://schemas.microsoft.com/office/powerpoint/2010/main" val="9758463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7334" y="568036"/>
            <a:ext cx="8596668" cy="1320800"/>
          </a:xfrm>
        </p:spPr>
        <p:txBody>
          <a:bodyPr/>
          <a:lstStyle/>
          <a:p>
            <a:r>
              <a:rPr kumimoji="1" lang="ja-JP" altLang="en-US" dirty="0">
                <a:solidFill>
                  <a:schemeClr val="tx1"/>
                </a:solidFill>
              </a:rPr>
              <a:t>アプリ画面紹介</a:t>
            </a:r>
          </a:p>
        </p:txBody>
      </p:sp>
      <p:sp>
        <p:nvSpPr>
          <p:cNvPr id="3" name="コンテンツ プレースホルダー 2"/>
          <p:cNvSpPr>
            <a:spLocks noGrp="1"/>
          </p:cNvSpPr>
          <p:nvPr>
            <p:ph idx="1"/>
          </p:nvPr>
        </p:nvSpPr>
        <p:spPr>
          <a:xfrm>
            <a:off x="376103" y="1474789"/>
            <a:ext cx="8596668" cy="3880773"/>
          </a:xfrm>
        </p:spPr>
        <p:txBody>
          <a:bodyPr/>
          <a:lstStyle/>
          <a:p>
            <a:r>
              <a:rPr lang="ja-JP" altLang="en-US" dirty="0"/>
              <a:t>　　</a:t>
            </a:r>
            <a:r>
              <a:rPr lang="ja-JP" altLang="en-US" sz="2400" dirty="0"/>
              <a:t>・トップページ</a:t>
            </a:r>
            <a:endParaRPr lang="en-US" altLang="ja-JP" sz="2400" dirty="0"/>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8475" y="2075871"/>
            <a:ext cx="7844912" cy="4461793"/>
          </a:xfrm>
          <a:prstGeom prst="rect">
            <a:avLst/>
          </a:prstGeom>
        </p:spPr>
      </p:pic>
    </p:spTree>
    <p:extLst>
      <p:ext uri="{BB962C8B-B14F-4D97-AF65-F5344CB8AC3E}">
        <p14:creationId xmlns:p14="http://schemas.microsoft.com/office/powerpoint/2010/main" val="354869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417561" y="955245"/>
            <a:ext cx="5713076" cy="489092"/>
          </a:xfrm>
        </p:spPr>
        <p:txBody>
          <a:bodyPr>
            <a:normAutofit/>
          </a:bodyPr>
          <a:lstStyle/>
          <a:p>
            <a:r>
              <a:rPr lang="ja-JP" altLang="en-US" sz="2400" dirty="0"/>
              <a:t>・薬情報</a:t>
            </a:r>
            <a:r>
              <a:rPr lang="ja-JP" altLang="en-US" sz="2400"/>
              <a:t>一覧ページ</a:t>
            </a:r>
            <a:endParaRPr kumimoji="1" lang="ja-JP" altLang="en-US" sz="2400"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809" y="1766092"/>
            <a:ext cx="7990317" cy="4572000"/>
          </a:xfrm>
          <a:prstGeom prst="rect">
            <a:avLst/>
          </a:prstGeom>
        </p:spPr>
      </p:pic>
    </p:spTree>
    <p:extLst>
      <p:ext uri="{BB962C8B-B14F-4D97-AF65-F5344CB8AC3E}">
        <p14:creationId xmlns:p14="http://schemas.microsoft.com/office/powerpoint/2010/main" val="1752560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594208" y="861726"/>
            <a:ext cx="3946620" cy="468311"/>
          </a:xfrm>
        </p:spPr>
        <p:txBody>
          <a:bodyPr>
            <a:noAutofit/>
          </a:bodyPr>
          <a:lstStyle/>
          <a:p>
            <a:r>
              <a:rPr lang="ja-JP" altLang="en-US" sz="2400"/>
              <a:t>・カレンダーページ</a:t>
            </a:r>
            <a:endParaRPr kumimoji="1" lang="ja-JP" altLang="en-US" sz="2400"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182" y="1692562"/>
            <a:ext cx="7906730" cy="4479639"/>
          </a:xfrm>
          <a:prstGeom prst="rect">
            <a:avLst/>
          </a:prstGeom>
        </p:spPr>
      </p:pic>
    </p:spTree>
    <p:extLst>
      <p:ext uri="{BB962C8B-B14F-4D97-AF65-F5344CB8AC3E}">
        <p14:creationId xmlns:p14="http://schemas.microsoft.com/office/powerpoint/2010/main" val="543197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システムの概要</a:t>
            </a:r>
          </a:p>
        </p:txBody>
      </p:sp>
      <p:sp>
        <p:nvSpPr>
          <p:cNvPr id="3" name="コンテンツ プレースホルダー 2"/>
          <p:cNvSpPr>
            <a:spLocks noGrp="1"/>
          </p:cNvSpPr>
          <p:nvPr>
            <p:ph idx="1"/>
          </p:nvPr>
        </p:nvSpPr>
        <p:spPr/>
        <p:txBody>
          <a:bodyPr>
            <a:normAutofit/>
          </a:bodyPr>
          <a:lstStyle/>
          <a:p>
            <a:r>
              <a:rPr kumimoji="1" lang="ja-JP" altLang="en-US" sz="2400" dirty="0"/>
              <a:t>お薬手帳を</a:t>
            </a:r>
            <a:r>
              <a:rPr kumimoji="1" lang="en-US" altLang="ja-JP" sz="2400" dirty="0"/>
              <a:t>Web</a:t>
            </a:r>
            <a:r>
              <a:rPr kumimoji="1" lang="ja-JP" altLang="en-US" sz="2400" dirty="0"/>
              <a:t>で管理するアプリケーション</a:t>
            </a:r>
            <a:endParaRPr kumimoji="1" lang="en-US" altLang="ja-JP" sz="2400" dirty="0"/>
          </a:p>
          <a:p>
            <a:endParaRPr kumimoji="1" lang="en-US" altLang="ja-JP" sz="2400" dirty="0"/>
          </a:p>
          <a:p>
            <a:r>
              <a:rPr lang="ja-JP" altLang="en-US" sz="2400" dirty="0"/>
              <a:t>多くの薬の管理</a:t>
            </a:r>
            <a:endParaRPr lang="en-US" altLang="ja-JP" sz="2400" dirty="0"/>
          </a:p>
          <a:p>
            <a:endParaRPr lang="en-US" altLang="ja-JP" sz="2400" dirty="0"/>
          </a:p>
          <a:p>
            <a:r>
              <a:rPr lang="ja-JP" altLang="en-US" sz="2400" dirty="0"/>
              <a:t>飲み忘れの防止をする</a:t>
            </a:r>
            <a:endParaRPr lang="en-US" altLang="ja-JP" sz="2400" dirty="0"/>
          </a:p>
          <a:p>
            <a:endParaRPr kumimoji="1" lang="ja-JP" altLang="en-US" sz="2400" dirty="0"/>
          </a:p>
        </p:txBody>
      </p:sp>
    </p:spTree>
    <p:extLst>
      <p:ext uri="{BB962C8B-B14F-4D97-AF65-F5344CB8AC3E}">
        <p14:creationId xmlns:p14="http://schemas.microsoft.com/office/powerpoint/2010/main" val="733638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開発の背景・ペルソナ</a:t>
            </a:r>
          </a:p>
        </p:txBody>
      </p:sp>
      <p:pic>
        <p:nvPicPr>
          <p:cNvPr id="5" name="図 4">
            <a:extLst>
              <a:ext uri="{FF2B5EF4-FFF2-40B4-BE49-F238E27FC236}">
                <a16:creationId xmlns:a16="http://schemas.microsoft.com/office/drawing/2014/main" id="{F99D0B39-7E41-4B4B-B238-8BE3B93A84DF}"/>
              </a:ext>
            </a:extLst>
          </p:cNvPr>
          <p:cNvPicPr>
            <a:picLocks noChangeAspect="1"/>
          </p:cNvPicPr>
          <p:nvPr/>
        </p:nvPicPr>
        <p:blipFill>
          <a:blip r:embed="rId3"/>
          <a:stretch>
            <a:fillRect/>
          </a:stretch>
        </p:blipFill>
        <p:spPr>
          <a:xfrm>
            <a:off x="1028283" y="1375214"/>
            <a:ext cx="6887418" cy="4879026"/>
          </a:xfrm>
          <a:prstGeom prst="rect">
            <a:avLst/>
          </a:prstGeom>
        </p:spPr>
      </p:pic>
      <p:sp>
        <p:nvSpPr>
          <p:cNvPr id="7" name="テキスト ボックス 6">
            <a:extLst>
              <a:ext uri="{FF2B5EF4-FFF2-40B4-BE49-F238E27FC236}">
                <a16:creationId xmlns:a16="http://schemas.microsoft.com/office/drawing/2014/main" id="{58F238E9-E29C-FC4C-8062-6F81891EC22C}"/>
              </a:ext>
            </a:extLst>
          </p:cNvPr>
          <p:cNvSpPr txBox="1"/>
          <p:nvPr/>
        </p:nvSpPr>
        <p:spPr>
          <a:xfrm>
            <a:off x="1028283" y="6250746"/>
            <a:ext cx="9071811" cy="307777"/>
          </a:xfrm>
          <a:prstGeom prst="rect">
            <a:avLst/>
          </a:prstGeom>
          <a:noFill/>
        </p:spPr>
        <p:txBody>
          <a:bodyPr wrap="square" rtlCol="0">
            <a:spAutoFit/>
          </a:bodyPr>
          <a:lstStyle/>
          <a:p>
            <a:r>
              <a:rPr lang="ja-JP" altLang="en-US" sz="1400" dirty="0"/>
              <a:t>引用元</a:t>
            </a:r>
            <a:r>
              <a:rPr lang="en" altLang="ja-JP" sz="1400" dirty="0"/>
              <a:t>URL</a:t>
            </a:r>
            <a:r>
              <a:rPr lang="ja-JP" altLang="en" sz="1400" dirty="0"/>
              <a:t>： </a:t>
            </a:r>
            <a:r>
              <a:rPr lang="en" altLang="ja-JP" sz="1400" u="sng" dirty="0">
                <a:hlinkClick r:id="rId4"/>
              </a:rPr>
              <a:t>https://www.mhlw.go.jp/toukei/saikin/hw/sinryo/tyosa16/dl/yakuzai.pdf</a:t>
            </a:r>
            <a:endParaRPr lang="en-US" altLang="ja-JP" sz="1400" u="sng" dirty="0"/>
          </a:p>
        </p:txBody>
      </p:sp>
    </p:spTree>
    <p:extLst>
      <p:ext uri="{BB962C8B-B14F-4D97-AF65-F5344CB8AC3E}">
        <p14:creationId xmlns:p14="http://schemas.microsoft.com/office/powerpoint/2010/main" val="1838989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活用技術紹介</a:t>
            </a:r>
          </a:p>
        </p:txBody>
      </p:sp>
      <p:pic>
        <p:nvPicPr>
          <p:cNvPr id="4" name="コンテンツ プレースホルダー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11712" y="1491780"/>
            <a:ext cx="1837062" cy="1124033"/>
          </a:xfr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9524" y="2691740"/>
            <a:ext cx="1392952" cy="1392952"/>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56298" y="1769669"/>
            <a:ext cx="2591782" cy="2007360"/>
          </a:xfrm>
          <a:prstGeom prst="rect">
            <a:avLst/>
          </a:prstGeom>
        </p:spPr>
      </p:pic>
      <p:pic>
        <p:nvPicPr>
          <p:cNvPr id="3" name="図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712" y="3497993"/>
            <a:ext cx="1846325" cy="1084179"/>
          </a:xfrm>
          <a:prstGeom prst="rect">
            <a:avLst/>
          </a:prstGeom>
        </p:spPr>
      </p:pic>
      <p:pic>
        <p:nvPicPr>
          <p:cNvPr id="9" name="図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01033" y="1513412"/>
            <a:ext cx="2705771" cy="553453"/>
          </a:xfrm>
          <a:prstGeom prst="rect">
            <a:avLst/>
          </a:prstGeom>
        </p:spPr>
      </p:pic>
      <p:pic>
        <p:nvPicPr>
          <p:cNvPr id="10" name="図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31656" y="4981592"/>
            <a:ext cx="2716424" cy="828909"/>
          </a:xfrm>
          <a:prstGeom prst="rect">
            <a:avLst/>
          </a:prstGeom>
        </p:spPr>
      </p:pic>
      <p:pic>
        <p:nvPicPr>
          <p:cNvPr id="8" name="図 7">
            <a:extLst>
              <a:ext uri="{FF2B5EF4-FFF2-40B4-BE49-F238E27FC236}">
                <a16:creationId xmlns:a16="http://schemas.microsoft.com/office/drawing/2014/main" id="{5B0CA2EF-FE97-48C9-A482-94BF63C1AE93}"/>
              </a:ext>
            </a:extLst>
          </p:cNvPr>
          <p:cNvPicPr>
            <a:picLocks noChangeAspect="1"/>
          </p:cNvPicPr>
          <p:nvPr/>
        </p:nvPicPr>
        <p:blipFill>
          <a:blip r:embed="rId9"/>
          <a:stretch>
            <a:fillRect/>
          </a:stretch>
        </p:blipFill>
        <p:spPr>
          <a:xfrm>
            <a:off x="5748030" y="4411320"/>
            <a:ext cx="2716423" cy="1674317"/>
          </a:xfrm>
          <a:prstGeom prst="rect">
            <a:avLst/>
          </a:prstGeom>
        </p:spPr>
      </p:pic>
    </p:spTree>
    <p:extLst>
      <p:ext uri="{BB962C8B-B14F-4D97-AF65-F5344CB8AC3E}">
        <p14:creationId xmlns:p14="http://schemas.microsoft.com/office/powerpoint/2010/main" val="152733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par>
                                <p:cTn id="11" presetID="16" presetClass="entr" presetSubtype="21"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arn(inVertical)">
                                      <p:cBhvr>
                                        <p:cTn id="13" dur="500"/>
                                        <p:tgtEl>
                                          <p:spTgt spid="6"/>
                                        </p:tgtEl>
                                      </p:cBhvr>
                                    </p:animEffect>
                                  </p:childTnLst>
                                </p:cTn>
                              </p:par>
                              <p:par>
                                <p:cTn id="14" presetID="16" presetClass="entr" presetSubtype="21"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inVertical)">
                                      <p:cBhvr>
                                        <p:cTn id="19" dur="500"/>
                                        <p:tgtEl>
                                          <p:spTgt spid="3"/>
                                        </p:tgtEl>
                                      </p:cBhvr>
                                    </p:animEffect>
                                  </p:childTnLst>
                                </p:cTn>
                              </p:par>
                              <p:par>
                                <p:cTn id="20" presetID="16" presetClass="entr" presetSubtype="21"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arn(inVertic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A5FA95-F349-4DBD-8C6E-94A6D332E3FB}"/>
              </a:ext>
            </a:extLst>
          </p:cNvPr>
          <p:cNvSpPr>
            <a:spLocks noGrp="1"/>
          </p:cNvSpPr>
          <p:nvPr>
            <p:ph type="title"/>
          </p:nvPr>
        </p:nvSpPr>
        <p:spPr/>
        <p:txBody>
          <a:bodyPr/>
          <a:lstStyle/>
          <a:p>
            <a:r>
              <a:rPr kumimoji="1" lang="ja-JP" altLang="en-US" dirty="0">
                <a:solidFill>
                  <a:schemeClr val="tx1"/>
                </a:solidFill>
              </a:rPr>
              <a:t>動作デモ</a:t>
            </a:r>
          </a:p>
        </p:txBody>
      </p:sp>
      <p:pic>
        <p:nvPicPr>
          <p:cNvPr id="4" name="demo-mask">
            <a:hlinkClick r:id="" action="ppaction://media"/>
            <a:extLst>
              <a:ext uri="{FF2B5EF4-FFF2-40B4-BE49-F238E27FC236}">
                <a16:creationId xmlns:a16="http://schemas.microsoft.com/office/drawing/2014/main" id="{99B9D9F8-81FC-4178-B452-CD3244A7F16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313411" y="1270000"/>
            <a:ext cx="9565178" cy="5031595"/>
          </a:xfrm>
        </p:spPr>
      </p:pic>
    </p:spTree>
    <p:extLst>
      <p:ext uri="{BB962C8B-B14F-4D97-AF65-F5344CB8AC3E}">
        <p14:creationId xmlns:p14="http://schemas.microsoft.com/office/powerpoint/2010/main" val="1876074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16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アプリの問題点と実施した改善案</a:t>
            </a:r>
          </a:p>
        </p:txBody>
      </p:sp>
      <p:sp>
        <p:nvSpPr>
          <p:cNvPr id="6" name="テキスト ボックス 5"/>
          <p:cNvSpPr txBox="1"/>
          <p:nvPr/>
        </p:nvSpPr>
        <p:spPr>
          <a:xfrm>
            <a:off x="758536" y="1930400"/>
            <a:ext cx="9123219" cy="2862322"/>
          </a:xfrm>
          <a:prstGeom prst="rect">
            <a:avLst/>
          </a:prstGeom>
          <a:noFill/>
        </p:spPr>
        <p:txBody>
          <a:bodyPr wrap="square" rtlCol="0">
            <a:spAutoFit/>
          </a:bodyPr>
          <a:lstStyle/>
          <a:p>
            <a:r>
              <a:rPr lang="ja-JP" altLang="en-US" dirty="0"/>
              <a:t>・スマートフォンでの利用が不便</a:t>
            </a:r>
            <a:r>
              <a:rPr lang="en-US" altLang="ja-JP" dirty="0"/>
              <a:t> </a:t>
            </a:r>
          </a:p>
          <a:p>
            <a:r>
              <a:rPr lang="ja-JP" altLang="en-US" dirty="0"/>
              <a:t>　　→ 薬情報一括登録機能の実装と不要なページの削除、</a:t>
            </a:r>
            <a:endParaRPr lang="en-US" altLang="ja-JP" dirty="0"/>
          </a:p>
          <a:p>
            <a:r>
              <a:rPr lang="ja-JP" altLang="en-US" dirty="0"/>
              <a:t>　　　スマートフォン向けレイアウトの修正と表示レイアウトの選択機能の実装</a:t>
            </a:r>
            <a:endParaRPr lang="en-US" altLang="ja-JP" dirty="0"/>
          </a:p>
          <a:p>
            <a:endParaRPr lang="ja-JP" altLang="en-US" dirty="0"/>
          </a:p>
          <a:p>
            <a:r>
              <a:rPr lang="ja-JP" altLang="en-US" dirty="0"/>
              <a:t>・機能の不足 </a:t>
            </a:r>
            <a:endParaRPr lang="en-US" altLang="ja-JP" dirty="0"/>
          </a:p>
          <a:p>
            <a:r>
              <a:rPr lang="ja-JP" altLang="en-US" dirty="0"/>
              <a:t>　　→ 文字認識機能の実装・カレンダー機能の実装</a:t>
            </a:r>
            <a:endParaRPr lang="en-US" altLang="ja-JP" dirty="0"/>
          </a:p>
          <a:p>
            <a:endParaRPr lang="ja-JP" altLang="en-US" dirty="0"/>
          </a:p>
          <a:p>
            <a:r>
              <a:rPr lang="ja-JP" altLang="en-US" dirty="0"/>
              <a:t>・各機能の利用手順が分かりづらい </a:t>
            </a:r>
            <a:endParaRPr lang="en-US" altLang="ja-JP" dirty="0"/>
          </a:p>
          <a:p>
            <a:r>
              <a:rPr lang="ja-JP" altLang="en-US" dirty="0"/>
              <a:t>　　→ 操作手順の追加改善・チュートリアル機能の実装</a:t>
            </a:r>
          </a:p>
          <a:p>
            <a:endParaRPr kumimoji="1" lang="ja-JP" altLang="en-US" dirty="0"/>
          </a:p>
        </p:txBody>
      </p:sp>
    </p:spTree>
    <p:extLst>
      <p:ext uri="{BB962C8B-B14F-4D97-AF65-F5344CB8AC3E}">
        <p14:creationId xmlns:p14="http://schemas.microsoft.com/office/powerpoint/2010/main" val="1571179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実施した集客対策</a:t>
            </a:r>
          </a:p>
        </p:txBody>
      </p:sp>
      <p:sp>
        <p:nvSpPr>
          <p:cNvPr id="3" name="コンテンツ プレースホルダー 2"/>
          <p:cNvSpPr>
            <a:spLocks noGrp="1"/>
          </p:cNvSpPr>
          <p:nvPr>
            <p:ph idx="1"/>
          </p:nvPr>
        </p:nvSpPr>
        <p:spPr>
          <a:xfrm>
            <a:off x="677334" y="2524271"/>
            <a:ext cx="8596668" cy="3880773"/>
          </a:xfrm>
        </p:spPr>
        <p:txBody>
          <a:bodyPr>
            <a:normAutofit/>
          </a:bodyPr>
          <a:lstStyle/>
          <a:p>
            <a:r>
              <a:rPr lang="ja-JP" altLang="en-US" sz="2400" dirty="0"/>
              <a:t>ランディングページの作成</a:t>
            </a:r>
            <a:endParaRPr lang="en-US" altLang="ja-JP" sz="2400" dirty="0"/>
          </a:p>
          <a:p>
            <a:endParaRPr lang="en-US" altLang="ja-JP" sz="2400" dirty="0"/>
          </a:p>
          <a:p>
            <a:r>
              <a:rPr kumimoji="1" lang="en-US" altLang="ja-JP" sz="2400" dirty="0"/>
              <a:t>Google</a:t>
            </a:r>
            <a:r>
              <a:rPr kumimoji="1" lang="ja-JP" altLang="en-US" sz="2400" dirty="0"/>
              <a:t>広告の実施</a:t>
            </a:r>
          </a:p>
        </p:txBody>
      </p:sp>
    </p:spTree>
    <p:extLst>
      <p:ext uri="{BB962C8B-B14F-4D97-AF65-F5344CB8AC3E}">
        <p14:creationId xmlns:p14="http://schemas.microsoft.com/office/powerpoint/2010/main" val="1046595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solidFill>
                  <a:schemeClr val="tx1"/>
                </a:solidFill>
              </a:rPr>
              <a:t>集客対策の効果</a:t>
            </a:r>
          </a:p>
        </p:txBody>
      </p:sp>
      <p:sp>
        <p:nvSpPr>
          <p:cNvPr id="3" name="コンテンツ プレースホルダー 2"/>
          <p:cNvSpPr>
            <a:spLocks noGrp="1"/>
          </p:cNvSpPr>
          <p:nvPr>
            <p:ph idx="1"/>
          </p:nvPr>
        </p:nvSpPr>
        <p:spPr>
          <a:xfrm>
            <a:off x="677334" y="1568307"/>
            <a:ext cx="8596668" cy="1436150"/>
          </a:xfrm>
        </p:spPr>
        <p:txBody>
          <a:bodyPr>
            <a:normAutofit fontScale="92500" lnSpcReduction="10000"/>
          </a:bodyPr>
          <a:lstStyle/>
          <a:p>
            <a:r>
              <a:rPr lang="ja-JP" altLang="en-US" dirty="0"/>
              <a:t>・集客対策の結果</a:t>
            </a:r>
          </a:p>
          <a:p>
            <a:r>
              <a:rPr lang="ja-JP" altLang="en-US" dirty="0"/>
              <a:t>　　　・広告以前は利用者</a:t>
            </a:r>
            <a:r>
              <a:rPr lang="en-US" altLang="ja-JP" dirty="0"/>
              <a:t>0</a:t>
            </a:r>
          </a:p>
          <a:p>
            <a:r>
              <a:rPr lang="ja-JP" altLang="en-US" dirty="0"/>
              <a:t>　　　・広告の表示回数 ２１</a:t>
            </a:r>
            <a:r>
              <a:rPr lang="en-US" altLang="ja-JP" dirty="0"/>
              <a:t>,</a:t>
            </a:r>
            <a:r>
              <a:rPr lang="ja-JP" altLang="en-US" dirty="0"/>
              <a:t>０５９回</a:t>
            </a:r>
          </a:p>
          <a:p>
            <a:r>
              <a:rPr lang="ja-JP" altLang="en-US" dirty="0"/>
              <a:t>　　　・広告のクリック数は、２４３回　　　</a:t>
            </a:r>
          </a:p>
        </p:txBody>
      </p:sp>
      <p:graphicFrame>
        <p:nvGraphicFramePr>
          <p:cNvPr id="11" name="グラフ 10">
            <a:extLst>
              <a:ext uri="{FF2B5EF4-FFF2-40B4-BE49-F238E27FC236}">
                <a16:creationId xmlns:a16="http://schemas.microsoft.com/office/drawing/2014/main" id="{D1A2260B-3847-784A-9E7A-B52286304B18}"/>
              </a:ext>
            </a:extLst>
          </p:cNvPr>
          <p:cNvGraphicFramePr/>
          <p:nvPr>
            <p:extLst>
              <p:ext uri="{D42A27DB-BD31-4B8C-83A1-F6EECF244321}">
                <p14:modId xmlns:p14="http://schemas.microsoft.com/office/powerpoint/2010/main" val="751006719"/>
              </p:ext>
            </p:extLst>
          </p:nvPr>
        </p:nvGraphicFramePr>
        <p:xfrm>
          <a:off x="2374899" y="2463800"/>
          <a:ext cx="6524337" cy="42291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38221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EE41FF-9D32-4475-B152-0F9BA36EF205}"/>
              </a:ext>
            </a:extLst>
          </p:cNvPr>
          <p:cNvSpPr>
            <a:spLocks noGrp="1"/>
          </p:cNvSpPr>
          <p:nvPr>
            <p:ph type="title"/>
          </p:nvPr>
        </p:nvSpPr>
        <p:spPr/>
        <p:txBody>
          <a:bodyPr/>
          <a:lstStyle/>
          <a:p>
            <a:r>
              <a:rPr kumimoji="1" lang="en-US" altLang="ja-JP" dirty="0">
                <a:solidFill>
                  <a:schemeClr val="tx1"/>
                </a:solidFill>
              </a:rPr>
              <a:t>web</a:t>
            </a:r>
            <a:r>
              <a:rPr kumimoji="1" lang="ja-JP" altLang="en-US" dirty="0">
                <a:solidFill>
                  <a:schemeClr val="tx1"/>
                </a:solidFill>
              </a:rPr>
              <a:t>上で表示されている広告</a:t>
            </a:r>
            <a:r>
              <a:rPr lang="ja-JP" altLang="en-US" dirty="0">
                <a:solidFill>
                  <a:schemeClr val="tx1"/>
                </a:solidFill>
              </a:rPr>
              <a:t>＆</a:t>
            </a:r>
            <a:r>
              <a:rPr lang="en-US" altLang="ja-JP" dirty="0">
                <a:solidFill>
                  <a:schemeClr val="tx1"/>
                </a:solidFill>
              </a:rPr>
              <a:t>LP</a:t>
            </a:r>
            <a:endParaRPr kumimoji="1" lang="ja-JP" altLang="en-US" dirty="0">
              <a:solidFill>
                <a:schemeClr val="tx1"/>
              </a:solidFill>
            </a:endParaRPr>
          </a:p>
        </p:txBody>
      </p:sp>
      <p:pic>
        <p:nvPicPr>
          <p:cNvPr id="5" name="コンテンツ プレースホルダー 4">
            <a:extLst>
              <a:ext uri="{FF2B5EF4-FFF2-40B4-BE49-F238E27FC236}">
                <a16:creationId xmlns:a16="http://schemas.microsoft.com/office/drawing/2014/main" id="{E6C65CBD-3DEA-48F1-913F-1C3451FF075B}"/>
              </a:ext>
            </a:extLst>
          </p:cNvPr>
          <p:cNvPicPr>
            <a:picLocks noGrp="1" noChangeAspect="1"/>
          </p:cNvPicPr>
          <p:nvPr>
            <p:ph idx="1"/>
          </p:nvPr>
        </p:nvPicPr>
        <p:blipFill>
          <a:blip r:embed="rId3"/>
          <a:stretch>
            <a:fillRect/>
          </a:stretch>
        </p:blipFill>
        <p:spPr>
          <a:xfrm>
            <a:off x="868429" y="3080658"/>
            <a:ext cx="5287978" cy="1846944"/>
          </a:xfrm>
        </p:spPr>
      </p:pic>
      <p:pic>
        <p:nvPicPr>
          <p:cNvPr id="7" name="図 6">
            <a:extLst>
              <a:ext uri="{FF2B5EF4-FFF2-40B4-BE49-F238E27FC236}">
                <a16:creationId xmlns:a16="http://schemas.microsoft.com/office/drawing/2014/main" id="{A2196D4C-625A-4A49-B104-602ED39B4182}"/>
              </a:ext>
            </a:extLst>
          </p:cNvPr>
          <p:cNvPicPr>
            <a:picLocks noChangeAspect="1"/>
          </p:cNvPicPr>
          <p:nvPr/>
        </p:nvPicPr>
        <p:blipFill>
          <a:blip r:embed="rId4"/>
          <a:stretch>
            <a:fillRect/>
          </a:stretch>
        </p:blipFill>
        <p:spPr>
          <a:xfrm>
            <a:off x="7300253" y="1889196"/>
            <a:ext cx="2703718" cy="4359204"/>
          </a:xfrm>
          <a:prstGeom prst="rect">
            <a:avLst/>
          </a:prstGeom>
        </p:spPr>
      </p:pic>
      <p:sp>
        <p:nvSpPr>
          <p:cNvPr id="8" name="テキスト ボックス 7">
            <a:extLst>
              <a:ext uri="{FF2B5EF4-FFF2-40B4-BE49-F238E27FC236}">
                <a16:creationId xmlns:a16="http://schemas.microsoft.com/office/drawing/2014/main" id="{D053DA88-5708-48BB-B1D6-A4CA0066C7DB}"/>
              </a:ext>
            </a:extLst>
          </p:cNvPr>
          <p:cNvSpPr txBox="1"/>
          <p:nvPr/>
        </p:nvSpPr>
        <p:spPr>
          <a:xfrm>
            <a:off x="1349829" y="5649295"/>
            <a:ext cx="5595257" cy="369332"/>
          </a:xfrm>
          <a:prstGeom prst="rect">
            <a:avLst/>
          </a:prstGeom>
          <a:noFill/>
        </p:spPr>
        <p:txBody>
          <a:bodyPr wrap="square" rtlCol="0">
            <a:spAutoFit/>
          </a:bodyPr>
          <a:lstStyle/>
          <a:p>
            <a:r>
              <a:rPr kumimoji="1" lang="en-US" altLang="ja-JP" dirty="0">
                <a:hlinkClick r:id="rId5"/>
              </a:rPr>
              <a:t>https://www.medice-note.vxx0.com/lp</a:t>
            </a:r>
            <a:endParaRPr kumimoji="1" lang="ja-JP" altLang="en-US" dirty="0"/>
          </a:p>
        </p:txBody>
      </p:sp>
    </p:spTree>
    <p:extLst>
      <p:ext uri="{BB962C8B-B14F-4D97-AF65-F5344CB8AC3E}">
        <p14:creationId xmlns:p14="http://schemas.microsoft.com/office/powerpoint/2010/main" val="597978782"/>
      </p:ext>
    </p:extLst>
  </p:cSld>
  <p:clrMapOvr>
    <a:masterClrMapping/>
  </p:clrMapOvr>
</p:sld>
</file>

<file path=ppt/theme/theme1.xml><?xml version="1.0" encoding="utf-8"?>
<a:theme xmlns:a="http://schemas.openxmlformats.org/drawingml/2006/main" name="ファセット">
  <a:themeElements>
    <a:clrScheme name="ファセット">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ファセット">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2305</TotalTime>
  <Words>1596</Words>
  <Application>Microsoft Office PowerPoint</Application>
  <PresentationFormat>ワイド画面</PresentationFormat>
  <Paragraphs>202</Paragraphs>
  <Slides>17</Slides>
  <Notes>16</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17</vt:i4>
      </vt:variant>
    </vt:vector>
  </HeadingPairs>
  <TitlesOfParts>
    <vt:vector size="22" baseType="lpstr">
      <vt:lpstr>Yu Gothic</vt:lpstr>
      <vt:lpstr>Arial</vt:lpstr>
      <vt:lpstr>Trebuchet MS</vt:lpstr>
      <vt:lpstr>Wingdings 3</vt:lpstr>
      <vt:lpstr>ファセット</vt:lpstr>
      <vt:lpstr>MEDICE NOTE</vt:lpstr>
      <vt:lpstr>システムの概要</vt:lpstr>
      <vt:lpstr>開発の背景・ペルソナ</vt:lpstr>
      <vt:lpstr>活用技術紹介</vt:lpstr>
      <vt:lpstr>動作デモ</vt:lpstr>
      <vt:lpstr>アプリの問題点と実施した改善案</vt:lpstr>
      <vt:lpstr>実施した集客対策</vt:lpstr>
      <vt:lpstr>集客対策の効果</vt:lpstr>
      <vt:lpstr>web上で表示されている広告＆LP</vt:lpstr>
      <vt:lpstr>PowerPoint プレゼンテーション</vt:lpstr>
      <vt:lpstr>集客の反省点・対策</vt:lpstr>
      <vt:lpstr>全体での成果</vt:lpstr>
      <vt:lpstr>全体の反省点</vt:lpstr>
      <vt:lpstr>PowerPoint プレゼンテーション</vt:lpstr>
      <vt:lpstr>アプリ画面紹介</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山本 大地</dc:creator>
  <cp:lastModifiedBy>宮田 隼人</cp:lastModifiedBy>
  <cp:revision>57</cp:revision>
  <dcterms:created xsi:type="dcterms:W3CDTF">2021-01-18T02:25:49Z</dcterms:created>
  <dcterms:modified xsi:type="dcterms:W3CDTF">2021-01-25T06:01:32Z</dcterms:modified>
</cp:coreProperties>
</file>

<file path=docProps/thumbnail.jpeg>
</file>